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7"/>
  </p:notesMasterIdLst>
  <p:sldIdLst>
    <p:sldId id="257" r:id="rId3"/>
    <p:sldId id="256" r:id="rId4"/>
    <p:sldId id="258" r:id="rId5"/>
    <p:sldId id="259" r:id="rId6"/>
    <p:sldId id="260" r:id="rId7"/>
    <p:sldId id="261" r:id="rId8"/>
    <p:sldId id="262" r:id="rId9"/>
    <p:sldId id="263" r:id="rId10"/>
    <p:sldId id="264" r:id="rId11"/>
    <p:sldId id="265" r:id="rId12"/>
    <p:sldId id="276" r:id="rId13"/>
    <p:sldId id="266" r:id="rId14"/>
    <p:sldId id="277" r:id="rId15"/>
    <p:sldId id="279" r:id="rId16"/>
    <p:sldId id="278" r:id="rId17"/>
    <p:sldId id="267" r:id="rId18"/>
    <p:sldId id="268" r:id="rId19"/>
    <p:sldId id="269" r:id="rId20"/>
    <p:sldId id="270" r:id="rId21"/>
    <p:sldId id="271" r:id="rId22"/>
    <p:sldId id="274" r:id="rId23"/>
    <p:sldId id="273" r:id="rId24"/>
    <p:sldId id="275" r:id="rId25"/>
    <p:sldId id="27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1240"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85B31-C075-4C55-AB34-DF3FD57CDAA6}" type="datetimeFigureOut">
              <a:rPr lang="en-GB" smtClean="0"/>
              <a:t>01/02/2021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DC38C-D3F9-4D28-8D35-9B42227C2544}" type="slidenum">
              <a:rPr lang="en-GB" smtClean="0"/>
              <a:t>‹#›</a:t>
            </a:fld>
            <a:endParaRPr lang="en-GB"/>
          </a:p>
        </p:txBody>
      </p:sp>
    </p:spTree>
    <p:extLst>
      <p:ext uri="{BB962C8B-B14F-4D97-AF65-F5344CB8AC3E}">
        <p14:creationId xmlns:p14="http://schemas.microsoft.com/office/powerpoint/2010/main" val="4262573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facebook.com/knust.Ghana/" TargetMode="External"/><Relationship Id="rId5" Type="http://schemas.openxmlformats.org/officeDocument/2006/relationships/image" Target="../media/image6.jpeg"/><Relationship Id="rId4" Type="http://schemas.openxmlformats.org/officeDocument/2006/relationships/hyperlink" Target="https://twitter.com/_knust_"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2.jpg"/><Relationship Id="rId4" Type="http://schemas.openxmlformats.org/officeDocument/2006/relationships/hyperlink" Target="https://twitter.com/_knust_"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facebook.com/knust.Ghana/" TargetMode="External"/><Relationship Id="rId5" Type="http://schemas.openxmlformats.org/officeDocument/2006/relationships/image" Target="../media/image6.jpe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E89071-59B9-4398-9684-4A0E401B7539}" type="datetime1">
              <a:rPr lang="en-US" smtClean="0"/>
              <a:t>2/1/2021</a:t>
            </a:fld>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87656" y="241270"/>
              <a:ext cx="3445328" cy="523220"/>
            </a:xfrm>
            <a:prstGeom prst="rect">
              <a:avLst/>
            </a:prstGeom>
            <a:noFill/>
          </p:spPr>
          <p:txBody>
            <a:bodyPr wrap="square" rtlCol="0">
              <a:spAutoFit/>
            </a:bodyPr>
            <a:lstStyle/>
            <a:p>
              <a:r>
                <a:rPr lang="en-US" sz="1400" dirty="0">
                  <a:solidFill>
                    <a:schemeClr val="bg1"/>
                  </a:solidFill>
                  <a:latin typeface="Helvetica"/>
                  <a:cs typeface="Helvetica"/>
                </a:rPr>
                <a:t>Kwame Nkrumah University of </a:t>
              </a:r>
            </a:p>
            <a:p>
              <a:r>
                <a:rPr lang="en-US" sz="1400" dirty="0">
                  <a:solidFill>
                    <a:schemeClr val="bg1"/>
                  </a:solidFill>
                  <a:latin typeface="Helvetica"/>
                  <a:cs typeface="Helvetica"/>
                </a:rPr>
                <a:t>Science &amp; Technology, Kumasi, Ghana</a:t>
              </a: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38"/>
            <a:ext cx="7772400" cy="1470025"/>
          </a:xfrm>
          <a:prstGeom prst="rect">
            <a:avLst/>
          </a:prstGeom>
        </p:spPr>
        <p:txBody>
          <a:bodyPr>
            <a:normAutofit/>
          </a:bodyPr>
          <a:lstStyle/>
          <a:p>
            <a:pPr algn="l"/>
            <a:r>
              <a:rPr lang="en-US" dirty="0">
                <a:latin typeface="Helvetica"/>
                <a:cs typeface="Helvetica"/>
              </a:rPr>
              <a:t>Title</a:t>
            </a: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dirty="0">
                <a:solidFill>
                  <a:schemeClr val="tx1"/>
                </a:solidFill>
                <a:latin typeface="Helvetica"/>
                <a:cs typeface="Helvetica"/>
              </a:rPr>
              <a:t>Name</a:t>
            </a:r>
          </a:p>
          <a:p>
            <a:pPr algn="l"/>
            <a:r>
              <a:rPr lang="en-US" sz="2400" b="1" dirty="0">
                <a:latin typeface="Helvetica"/>
                <a:cs typeface="Helvetica"/>
              </a:rPr>
              <a:t>Department</a:t>
            </a:r>
          </a:p>
          <a:p>
            <a:pPr algn="l"/>
            <a:r>
              <a:rPr lang="en-US" sz="2400" b="1" dirty="0">
                <a:latin typeface="Helvetica"/>
                <a:cs typeface="Helvetica"/>
              </a:rPr>
              <a:t>Faculty &amp; College</a:t>
            </a:r>
          </a:p>
        </p:txBody>
      </p:sp>
    </p:spTree>
    <p:extLst>
      <p:ext uri="{BB962C8B-B14F-4D97-AF65-F5344CB8AC3E}">
        <p14:creationId xmlns:p14="http://schemas.microsoft.com/office/powerpoint/2010/main" val="102668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6C760F-CDBA-441E-BCAA-6A70EA452D2E}"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28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B685FE-2F12-4EC7-BD8A-31E773E98543}"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70795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42A4806-8F04-4AE6-AB66-53BAEED0B25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7" name="Group 6"/>
          <p:cNvGrpSpPr/>
          <p:nvPr/>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8"/>
            <p:cNvSpPr txBox="1"/>
            <p:nvPr/>
          </p:nvSpPr>
          <p:spPr>
            <a:xfrm>
              <a:off x="5487656" y="241270"/>
              <a:ext cx="344532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a:ea typeface="+mn-ea"/>
                  <a:cs typeface="Helvetica"/>
                </a:rPr>
                <a:t>Kwame Nkrumah University of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a:ea typeface="+mn-ea"/>
                  <a:cs typeface="Helvetica"/>
                </a:rPr>
                <a:t>Science &amp; Technology, Kumasi, Ghana</a:t>
              </a:r>
            </a:p>
          </p:txBody>
        </p:sp>
        <p:pic>
          <p:nvPicPr>
            <p:cNvPr id="10" name="Picture 9" descr="KNUST_logo Vecto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38"/>
            <a:ext cx="7772400" cy="1470025"/>
          </a:xfrm>
          <a:prstGeom prst="rect">
            <a:avLst/>
          </a:prstGeom>
        </p:spPr>
        <p:txBody>
          <a:bodyPr>
            <a:normAutofit/>
          </a:bodyPr>
          <a:lstStyle/>
          <a:p>
            <a:pPr algn="l"/>
            <a:r>
              <a:rPr lang="en-US">
                <a:latin typeface="Helvetica"/>
                <a:cs typeface="Helvetica"/>
              </a:rPr>
              <a:t>Click to edit Master title style</a:t>
            </a:r>
            <a:endParaRPr lang="en-US" dirty="0">
              <a:latin typeface="Helvetica"/>
              <a:cs typeface="Helvetica"/>
            </a:endParaRP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a:solidFill>
                  <a:schemeClr val="tx1"/>
                </a:solidFill>
                <a:latin typeface="Helvetica"/>
                <a:cs typeface="Helvetica"/>
              </a:rPr>
              <a:t>Click to edit Master subtitle style</a:t>
            </a:r>
            <a:endParaRPr lang="en-US" sz="2400" b="1" dirty="0">
              <a:latin typeface="Helvetica"/>
              <a:cs typeface="Helvetica"/>
            </a:endParaRPr>
          </a:p>
        </p:txBody>
      </p:sp>
      <p:grpSp>
        <p:nvGrpSpPr>
          <p:cNvPr id="13" name="Group 12"/>
          <p:cNvGrpSpPr/>
          <p:nvPr/>
        </p:nvGrpSpPr>
        <p:grpSpPr>
          <a:xfrm>
            <a:off x="0" y="1"/>
            <a:ext cx="9144000" cy="854748"/>
            <a:chOff x="0" y="1"/>
            <a:chExt cx="9144000" cy="854748"/>
          </a:xfrm>
        </p:grpSpPr>
        <p:sp>
          <p:nvSpPr>
            <p:cNvPr id="14" name="Rectangle 13"/>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p:cNvSpPr txBox="1"/>
            <p:nvPr/>
          </p:nvSpPr>
          <p:spPr>
            <a:xfrm>
              <a:off x="5487656" y="241270"/>
              <a:ext cx="344532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a:ea typeface="+mn-ea"/>
                  <a:cs typeface="Helvetica"/>
                </a:rPr>
                <a:t>Kwame Nkrumah University of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a:ea typeface="+mn-ea"/>
                  <a:cs typeface="Helvetica"/>
                </a:rPr>
                <a:t>Science &amp; Technology, Kumasi, Ghana</a:t>
              </a:r>
            </a:p>
          </p:txBody>
        </p:sp>
        <p:pic>
          <p:nvPicPr>
            <p:cNvPr id="16" name="Picture 15" descr="KNUST_logo Vecto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95789" y="157852"/>
              <a:ext cx="491867" cy="625979"/>
            </a:xfrm>
            <a:prstGeom prst="rect">
              <a:avLst/>
            </a:prstGeom>
          </p:spPr>
        </p:pic>
      </p:grpSp>
    </p:spTree>
    <p:extLst>
      <p:ext uri="{BB962C8B-B14F-4D97-AF65-F5344CB8AC3E}">
        <p14:creationId xmlns:p14="http://schemas.microsoft.com/office/powerpoint/2010/main" val="2655133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333358F-74DE-4083-B1AB-A155992AB29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7" name="Group 6"/>
          <p:cNvGrpSpPr/>
          <p:nvPr/>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 name="Picture 9" descr="KNUST_logo Vecto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Helvetica"/>
                  <a:ea typeface="+mn-ea"/>
                  <a:cs typeface="Helvetica"/>
                </a:rPr>
                <a:t>www.knust.edu.gh</a:t>
              </a:r>
              <a:endParaRPr kumimoji="0" lang="en-US" sz="1200" b="0" i="0" u="none" strike="noStrike" kern="1200" cap="none" spc="0" normalizeH="0" baseline="0" noProof="0" dirty="0">
                <a:ln>
                  <a:noFill/>
                </a:ln>
                <a:solidFill>
                  <a:prstClr val="white"/>
                </a:solidFill>
                <a:effectLst/>
                <a:uLnTx/>
                <a:uFillTx/>
                <a:latin typeface="Helvetica"/>
                <a:ea typeface="+mn-ea"/>
                <a:cs typeface="Helvetica"/>
              </a:endParaRPr>
            </a:p>
          </p:txBody>
        </p:sp>
        <p:pic>
          <p:nvPicPr>
            <p:cNvPr id="12" name="Picture 11">
              <a:hlinkClick r:id="rId4"/>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1143000"/>
          </a:xfrm>
          <a:prstGeom prst="rect">
            <a:avLst/>
          </a:prstGeom>
        </p:spPr>
        <p:txBody>
          <a:bodyPr/>
          <a:lstStyle/>
          <a:p>
            <a:pPr algn="l"/>
            <a:r>
              <a:rPr lang="en-US">
                <a:solidFill>
                  <a:srgbClr val="008000"/>
                </a:solidFill>
                <a:latin typeface="Helvetica"/>
                <a:cs typeface="Helvetica"/>
              </a:rPr>
              <a:t>Click to edit Master title style</a:t>
            </a:r>
            <a:endParaRPr lang="en-US" dirty="0">
              <a:solidFill>
                <a:srgbClr val="008000"/>
              </a:solidFill>
              <a:latin typeface="Helvetica"/>
              <a:cs typeface="Helvetica"/>
            </a:endParaRPr>
          </a:p>
        </p:txBody>
      </p:sp>
      <p:grpSp>
        <p:nvGrpSpPr>
          <p:cNvPr id="15" name="Group 14"/>
          <p:cNvGrpSpPr/>
          <p:nvPr/>
        </p:nvGrpSpPr>
        <p:grpSpPr>
          <a:xfrm>
            <a:off x="0" y="5992943"/>
            <a:ext cx="9144000" cy="865057"/>
            <a:chOff x="0" y="5992943"/>
            <a:chExt cx="9144000" cy="865057"/>
          </a:xfrm>
        </p:grpSpPr>
        <p:sp>
          <p:nvSpPr>
            <p:cNvPr id="16" name="Rectangle 15"/>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descr="KNUST_logo Vecto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7208" y="6021427"/>
              <a:ext cx="205238" cy="283189"/>
            </a:xfrm>
            <a:prstGeom prst="rect">
              <a:avLst/>
            </a:prstGeom>
          </p:spPr>
        </p:pic>
        <p:sp>
          <p:nvSpPr>
            <p:cNvPr id="19" name="TextBox 18">
              <a:hlinkClick r:id="rId3"/>
            </p:cNvPr>
            <p:cNvSpPr txBox="1"/>
            <p:nvPr/>
          </p:nvSpPr>
          <p:spPr>
            <a:xfrm>
              <a:off x="7137936" y="6036146"/>
              <a:ext cx="154886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Helvetica"/>
                  <a:ea typeface="+mn-ea"/>
                  <a:cs typeface="Helvetica"/>
                </a:rPr>
                <a:t>www.knust.edu.gh</a:t>
              </a:r>
              <a:endParaRPr kumimoji="0" lang="en-US" sz="1200" b="0" i="0" u="none" strike="noStrike" kern="1200" cap="none" spc="0" normalizeH="0" baseline="0" noProof="0">
                <a:ln>
                  <a:noFill/>
                </a:ln>
                <a:solidFill>
                  <a:prstClr val="white"/>
                </a:solidFill>
                <a:effectLst/>
                <a:uLnTx/>
                <a:uFillTx/>
                <a:latin typeface="Helvetica"/>
                <a:ea typeface="+mn-ea"/>
                <a:cs typeface="Helvetica"/>
              </a:endParaRPr>
            </a:p>
          </p:txBody>
        </p:sp>
        <p:pic>
          <p:nvPicPr>
            <p:cNvPr id="20" name="Picture 19">
              <a:hlinkClick r:id="rId4"/>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61258" y="6042056"/>
              <a:ext cx="268162" cy="268162"/>
            </a:xfrm>
            <a:prstGeom prst="rect">
              <a:avLst/>
            </a:prstGeom>
          </p:spPr>
        </p:pic>
        <p:pic>
          <p:nvPicPr>
            <p:cNvPr id="21" name="Picture 20">
              <a:hlinkClick r:id="rId6"/>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97791" y="6029719"/>
              <a:ext cx="292217" cy="292217"/>
            </a:xfrm>
            <a:prstGeom prst="rect">
              <a:avLst/>
            </a:prstGeom>
          </p:spPr>
        </p:pic>
      </p:grpSp>
    </p:spTree>
    <p:extLst>
      <p:ext uri="{BB962C8B-B14F-4D97-AF65-F5344CB8AC3E}">
        <p14:creationId xmlns:p14="http://schemas.microsoft.com/office/powerpoint/2010/main" val="2316277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06B4E87-1785-4D2E-A354-CCF3ABD64CB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5502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3660081-3E33-4B26-A6E0-A4FC8D111CD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70110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A15668-24A0-4C1C-A7EF-42C8170743F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27825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62632C1-3BAE-49EA-8E5B-5B79439077D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90570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AA67065-47FD-4F15-80FB-C08DDE8A78C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922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FD56EE-9961-4CB6-BF27-C6A4554E598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934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6ECF470-2B2B-4BED-8101-B448A5EB0187}"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7939046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A78F94E-992F-49D6-AC6A-0DE77E6FEE7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76723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28FB4EF-EE6A-4B70-A633-5F1D0383C35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9167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22306AE-83C4-46AB-AAE4-603F00D7732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31653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B86CE3-2FA4-4A3A-9AE3-23DF8D941B8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7" name="Group 6"/>
          <p:cNvGrpSpPr/>
          <p:nvPr/>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5487656" y="241270"/>
              <a:ext cx="344532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Helvetica"/>
                  <a:ea typeface="+mn-ea"/>
                  <a:cs typeface="Helvetica"/>
                </a:rPr>
                <a:t>Kwame Nkrumah University of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Helvetica"/>
                  <a:ea typeface="+mn-ea"/>
                  <a:cs typeface="Helvetica"/>
                </a:rPr>
                <a:t>Science &amp; Technology, Kumasi, Ghana</a:t>
              </a:r>
            </a:p>
          </p:txBody>
        </p:sp>
        <p:pic>
          <p:nvPicPr>
            <p:cNvPr id="10" name="Picture 9" descr="KNUST_logo Vecto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38"/>
            <a:ext cx="7772400" cy="1470025"/>
          </a:xfrm>
          <a:prstGeom prst="rect">
            <a:avLst/>
          </a:prstGeom>
        </p:spPr>
        <p:txBody>
          <a:bodyPr>
            <a:normAutofit/>
          </a:bodyPr>
          <a:lstStyle/>
          <a:p>
            <a:pPr algn="l"/>
            <a:r>
              <a:rPr lang="en-US">
                <a:latin typeface="Helvetica"/>
                <a:cs typeface="Helvetica"/>
              </a:rPr>
              <a:t>Click to edit Master title style</a:t>
            </a:r>
            <a:endParaRPr lang="en-US" dirty="0">
              <a:latin typeface="Helvetica"/>
              <a:cs typeface="Helvetica"/>
            </a:endParaRP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a:solidFill>
                  <a:schemeClr val="tx1"/>
                </a:solidFill>
                <a:latin typeface="Helvetica"/>
                <a:cs typeface="Helvetica"/>
              </a:rPr>
              <a:t>Click to edit Master subtitle style</a:t>
            </a:r>
            <a:endParaRPr lang="en-US" sz="2400" b="1" dirty="0">
              <a:latin typeface="Helvetica"/>
              <a:cs typeface="Helvetica"/>
            </a:endParaRPr>
          </a:p>
        </p:txBody>
      </p:sp>
    </p:spTree>
    <p:extLst>
      <p:ext uri="{BB962C8B-B14F-4D97-AF65-F5344CB8AC3E}">
        <p14:creationId xmlns:p14="http://schemas.microsoft.com/office/powerpoint/2010/main" val="1428359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49CA7F8-28E0-4FD8-B6CE-0D48FD036A3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7" name="Group 6"/>
          <p:cNvGrpSpPr/>
          <p:nvPr/>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9" descr="KNUST_logo Vecto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Helvetica"/>
                  <a:ea typeface="+mn-ea"/>
                  <a:cs typeface="Helvetica"/>
                </a:rPr>
                <a:t>www.knust.edu.gh</a:t>
              </a:r>
              <a:endParaRPr kumimoji="0" lang="en-US" sz="1200" b="0" i="0" u="none" strike="noStrike" kern="1200" cap="none" spc="0" normalizeH="0" baseline="0" noProof="0">
                <a:ln>
                  <a:noFill/>
                </a:ln>
                <a:solidFill>
                  <a:prstClr val="white"/>
                </a:solidFill>
                <a:effectLst/>
                <a:uLnTx/>
                <a:uFillTx/>
                <a:latin typeface="Helvetica"/>
                <a:ea typeface="+mn-ea"/>
                <a:cs typeface="Helvetica"/>
              </a:endParaRPr>
            </a:p>
          </p:txBody>
        </p:sp>
        <p:pic>
          <p:nvPicPr>
            <p:cNvPr id="12" name="Picture 11">
              <a:hlinkClick r:id="rId4"/>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1143000"/>
          </a:xfrm>
          <a:prstGeom prst="rect">
            <a:avLst/>
          </a:prstGeom>
        </p:spPr>
        <p:txBody>
          <a:bodyPr/>
          <a:lstStyle/>
          <a:p>
            <a:pPr algn="l"/>
            <a:r>
              <a:rPr lang="en-US">
                <a:solidFill>
                  <a:srgbClr val="008000"/>
                </a:solidFill>
                <a:latin typeface="Helvetica"/>
                <a:cs typeface="Helvetica"/>
              </a:rPr>
              <a:t>Click to edit Master title style</a:t>
            </a:r>
            <a:endParaRPr lang="en-US" dirty="0">
              <a:solidFill>
                <a:srgbClr val="008000"/>
              </a:solidFill>
              <a:latin typeface="Helvetica"/>
              <a:cs typeface="Helvetica"/>
            </a:endParaRPr>
          </a:p>
        </p:txBody>
      </p:sp>
    </p:spTree>
    <p:extLst>
      <p:ext uri="{BB962C8B-B14F-4D97-AF65-F5344CB8AC3E}">
        <p14:creationId xmlns:p14="http://schemas.microsoft.com/office/powerpoint/2010/main" val="1022603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6C38FF-0FE4-4C6B-A9B4-73F0714DC9FD}" type="datetime1">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30215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D37710-BBB5-4C71-B6C6-C055F5E6CA8B}" type="datetime1">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12156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F63D51-D414-438D-A274-ACC3FC0026B5}" type="datetime1">
              <a:rPr lang="en-US" smtClean="0"/>
              <a:t>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501875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B27AE8A1-80B0-481B-B9B0-8D4BEA172A95}" type="datetime1">
              <a:rPr lang="en-US" smtClean="0"/>
              <a:t>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21190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636B15-3B8E-4D1F-88F4-6241F429B6CD}" type="datetime1">
              <a:rPr lang="en-US" smtClean="0"/>
              <a:t>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11266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D12441-F97E-43DE-AD6C-1A5171EF5106}" type="datetime1">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1427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2E23F5-5FC3-44F4-A6EB-ECFD78798AF7}" type="datetime1">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278298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2967F-C5E7-4444-871B-82C5FB4194BB}" type="datetime1">
              <a:rPr lang="en-US" smtClean="0"/>
              <a:t>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01FD5-11B4-DE43-ACA2-E85EEB9A6F9C}" type="slidenum">
              <a:rPr lang="en-US" smtClean="0"/>
              <a:t>‹#›</a:t>
            </a:fld>
            <a:endParaRPr lang="en-US"/>
          </a:p>
        </p:txBody>
      </p:sp>
    </p:spTree>
    <p:extLst>
      <p:ext uri="{BB962C8B-B14F-4D97-AF65-F5344CB8AC3E}">
        <p14:creationId xmlns:p14="http://schemas.microsoft.com/office/powerpoint/2010/main" val="29543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B602325-4FE4-4107-A1AF-F51133AF9B1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771141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wmf"/><Relationship Id="rId5" Type="http://schemas.openxmlformats.org/officeDocument/2006/relationships/oleObject" Target="../embeddings/oleObject4.bin"/><Relationship Id="rId4" Type="http://schemas.openxmlformats.org/officeDocument/2006/relationships/image" Target="../media/image22.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E9B5F-78BD-224F-9BA3-9FB97CF258FD}"/>
              </a:ext>
            </a:extLst>
          </p:cNvPr>
          <p:cNvSpPr>
            <a:spLocks noGrp="1"/>
          </p:cNvSpPr>
          <p:nvPr>
            <p:ph type="title"/>
          </p:nvPr>
        </p:nvSpPr>
        <p:spPr>
          <a:xfrm>
            <a:off x="457200" y="65088"/>
            <a:ext cx="8229600" cy="582612"/>
          </a:xfrm>
        </p:spPr>
        <p:txBody>
          <a:bodyPr/>
          <a:lstStyle/>
          <a:p>
            <a:r>
              <a:rPr lang="en-US" sz="3600" b="1" dirty="0"/>
              <a:t>COVID-19 AWARENESS</a:t>
            </a:r>
          </a:p>
        </p:txBody>
      </p:sp>
      <p:sp>
        <p:nvSpPr>
          <p:cNvPr id="3" name="TextBox 2">
            <a:extLst>
              <a:ext uri="{FF2B5EF4-FFF2-40B4-BE49-F238E27FC236}">
                <a16:creationId xmlns:a16="http://schemas.microsoft.com/office/drawing/2014/main" id="{1ED2A08B-C534-FA43-A808-B8D6267EEB9C}"/>
              </a:ext>
            </a:extLst>
          </p:cNvPr>
          <p:cNvSpPr txBox="1"/>
          <p:nvPr/>
        </p:nvSpPr>
        <p:spPr>
          <a:xfrm>
            <a:off x="285750" y="590550"/>
            <a:ext cx="8591550" cy="61555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COVID-19</a:t>
            </a:r>
            <a:r>
              <a:rPr kumimoji="0" lang="en-US" sz="2200" b="0" i="0" u="none" strike="noStrike" kern="1200" cap="none" spc="0" normalizeH="0" baseline="0" noProof="0" dirty="0">
                <a:ln>
                  <a:noFill/>
                </a:ln>
                <a:solidFill>
                  <a:prstClr val="black"/>
                </a:solidFill>
                <a:effectLst/>
                <a:uLnTx/>
                <a:uFillTx/>
                <a:latin typeface="Calibri"/>
                <a:ea typeface="+mn-ea"/>
                <a:cs typeface="+mn-cs"/>
              </a:rPr>
              <a:t>: Caused by a virus known as Severe Acute Respiratory Syndrome Coronavirus-2 (SARS-CoV-2). Spreads very </a:t>
            </a:r>
            <a:r>
              <a:rPr kumimoji="0" lang="en-US" sz="2200" b="1" i="0" u="none" strike="noStrike" kern="1200" cap="none" spc="0" normalizeH="0" baseline="0" noProof="0" dirty="0">
                <a:ln>
                  <a:noFill/>
                </a:ln>
                <a:solidFill>
                  <a:prstClr val="black"/>
                </a:solidFill>
                <a:effectLst/>
                <a:uLnTx/>
                <a:uFillTx/>
                <a:latin typeface="Calibri"/>
                <a:ea typeface="+mn-ea"/>
                <a:cs typeface="+mn-cs"/>
              </a:rPr>
              <a:t>easily</a:t>
            </a:r>
            <a:r>
              <a:rPr kumimoji="0" lang="en-US" sz="2200" b="0" i="0" u="none" strike="noStrike" kern="1200" cap="none" spc="0" normalizeH="0" baseline="0" noProof="0" dirty="0">
                <a:ln>
                  <a:noFill/>
                </a:ln>
                <a:solidFill>
                  <a:prstClr val="black"/>
                </a:solidFill>
                <a:effectLst/>
                <a:uLnTx/>
                <a:uFillTx/>
                <a:latin typeface="Calibri"/>
                <a:ea typeface="+mn-ea"/>
                <a:cs typeface="+mn-cs"/>
              </a:rPr>
              <a:t> from person to person.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Signs and symptoms</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Fever or chills, cough, difficulty in breathing, cold, headache,</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diarrhea, loss of taste/smell, and several non-specific symptoms.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Transmission</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Respiratory droplets, airborne, contaminated surfaces.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Prevention</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Adhere to the COVID-19 safety protocols</a:t>
            </a:r>
          </a:p>
          <a:p>
            <a:pPr marL="1257300" marR="0" lvl="2"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Respiratory hygiene: Wear a nose mask, cough etiquettes</a:t>
            </a:r>
          </a:p>
          <a:p>
            <a:pPr marL="1257300" marR="0" lvl="2"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Hand hygiene: Frequent hand washing, hand sanitizing </a:t>
            </a:r>
          </a:p>
          <a:p>
            <a:pPr marL="1257300" marR="0" lvl="2"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Maintain ‘safe’ physical distancing </a:t>
            </a:r>
          </a:p>
          <a:p>
            <a:pPr marL="1257300" marR="0" lvl="2"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Avoid crowds and confined/poorly ventilated spaces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Virus is changing itself so it is important we all adhere to the safety protocols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F092B7C-5634-4F82-BEA8-6B6F0CB7F7F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2/1/2021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DE4B2-65CC-104B-8A6E-79E9BEA6AD0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22914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8187"/>
          </a:xfrm>
        </p:spPr>
        <p:txBody>
          <a:bodyPr/>
          <a:lstStyle/>
          <a:p>
            <a:r>
              <a:rPr lang="en-GB" sz="3600" b="1" dirty="0">
                <a:latin typeface="+mn-lt"/>
                <a:ea typeface="Calibri" panose="020F0502020204030204" pitchFamily="34" charset="0"/>
                <a:cs typeface="Times New Roman" panose="02020603050405020304" pitchFamily="18" charset="0"/>
              </a:rPr>
              <a:t>Quantum numbers </a:t>
            </a:r>
            <a:br>
              <a:rPr lang="en-GB" sz="3600" dirty="0">
                <a:latin typeface="+mn-lt"/>
                <a:ea typeface="Calibri" panose="020F0502020204030204" pitchFamily="34" charset="0"/>
                <a:cs typeface="Times New Roman" panose="02020603050405020304" pitchFamily="18" charset="0"/>
              </a:rPr>
            </a:br>
            <a:endParaRPr lang="en-GB" sz="3600" dirty="0">
              <a:latin typeface="+mn-lt"/>
            </a:endParaRPr>
          </a:p>
        </p:txBody>
      </p:sp>
      <p:sp>
        <p:nvSpPr>
          <p:cNvPr id="3" name="Rectangle 2"/>
          <p:cNvSpPr/>
          <p:nvPr/>
        </p:nvSpPr>
        <p:spPr>
          <a:xfrm>
            <a:off x="604777" y="1082806"/>
            <a:ext cx="7934445" cy="2565831"/>
          </a:xfrm>
          <a:prstGeom prst="rect">
            <a:avLst/>
          </a:prstGeom>
        </p:spPr>
        <p:txBody>
          <a:bodyPr wrap="square">
            <a:spAutoFit/>
          </a:bodyPr>
          <a:lstStyle/>
          <a:p>
            <a:pPr algn="just">
              <a:lnSpc>
                <a:spcPct val="107000"/>
              </a:lnSpc>
              <a:spcAft>
                <a:spcPts val="800"/>
              </a:spcAft>
            </a:pPr>
            <a:r>
              <a:rPr lang="en-GB" dirty="0">
                <a:ea typeface="Calibri" panose="020F0502020204030204" pitchFamily="34" charset="0"/>
                <a:cs typeface="Times New Roman" panose="02020603050405020304" pitchFamily="18" charset="0"/>
              </a:rPr>
              <a:t>There are four quantum numbers;</a:t>
            </a:r>
          </a:p>
          <a:p>
            <a:pPr marL="285750" lvl="0" indent="-285750" algn="just">
              <a:lnSpc>
                <a:spcPct val="107000"/>
              </a:lnSpc>
              <a:spcAft>
                <a:spcPts val="0"/>
              </a:spcAft>
              <a:buFont typeface="Courier New" panose="02070309020205020404" pitchFamily="49" charset="0"/>
              <a:buChar char="o"/>
            </a:pPr>
            <a:r>
              <a:rPr lang="en-GB" b="1" dirty="0">
                <a:ea typeface="Calibri" panose="020F0502020204030204" pitchFamily="34" charset="0"/>
                <a:cs typeface="Times New Roman" panose="02020603050405020304" pitchFamily="18" charset="0"/>
              </a:rPr>
              <a:t>Principal Quantum number (n):</a:t>
            </a:r>
            <a:r>
              <a:rPr lang="en-GB" dirty="0">
                <a:ea typeface="Calibri" panose="020F0502020204030204" pitchFamily="34" charset="0"/>
                <a:cs typeface="Times New Roman" panose="02020603050405020304" pitchFamily="18" charset="0"/>
              </a:rPr>
              <a:t> it determines energy level and closeness of electrons to nucleus. The integral values start from 1 to infinity. The naming starts from K, L, M….. The maximum number of electrons in “n” is given as 2n</a:t>
            </a:r>
            <a:r>
              <a:rPr lang="en-GB" baseline="30000" dirty="0">
                <a:ea typeface="Calibri" panose="020F0502020204030204" pitchFamily="34" charset="0"/>
                <a:cs typeface="Times New Roman" panose="02020603050405020304" pitchFamily="18" charset="0"/>
              </a:rPr>
              <a:t>2</a:t>
            </a:r>
            <a:r>
              <a:rPr lang="en-GB" dirty="0">
                <a:ea typeface="Calibri" panose="020F0502020204030204" pitchFamily="34" charset="0"/>
                <a:cs typeface="Times New Roman" panose="02020603050405020304" pitchFamily="18" charset="0"/>
              </a:rPr>
              <a:t>, where n= number of energy levels. </a:t>
            </a:r>
          </a:p>
          <a:p>
            <a:pPr marL="457200" algn="just">
              <a:lnSpc>
                <a:spcPct val="107000"/>
              </a:lnSpc>
              <a:spcAft>
                <a:spcPts val="0"/>
              </a:spcAft>
            </a:pPr>
            <a:r>
              <a:rPr lang="en-GB" i="1" dirty="0">
                <a:ea typeface="Calibri" panose="020F0502020204030204" pitchFamily="34" charset="0"/>
                <a:cs typeface="Times New Roman" panose="02020603050405020304" pitchFamily="18" charset="0"/>
              </a:rPr>
              <a:t>A shell is a collection of orbital with the same principal quantum number. </a:t>
            </a:r>
            <a:endParaRPr lang="en-GB" dirty="0">
              <a:ea typeface="Calibri" panose="020F0502020204030204" pitchFamily="34" charset="0"/>
              <a:cs typeface="Times New Roman" panose="02020603050405020304" pitchFamily="18" charset="0"/>
            </a:endParaRPr>
          </a:p>
          <a:p>
            <a:pPr marL="457200" algn="just">
              <a:lnSpc>
                <a:spcPct val="107000"/>
              </a:lnSpc>
              <a:spcAft>
                <a:spcPts val="0"/>
              </a:spcAft>
            </a:pPr>
            <a:r>
              <a:rPr lang="en-GB" dirty="0">
                <a:ea typeface="Calibri" panose="020F0502020204030204" pitchFamily="34" charset="0"/>
                <a:cs typeface="Times New Roman" panose="02020603050405020304" pitchFamily="18" charset="0"/>
              </a:rPr>
              <a:t> </a:t>
            </a:r>
          </a:p>
          <a:p>
            <a:pPr marL="457200" algn="just">
              <a:lnSpc>
                <a:spcPct val="107000"/>
              </a:lnSpc>
              <a:spcAft>
                <a:spcPts val="0"/>
              </a:spcAft>
            </a:pPr>
            <a:endParaRPr lang="en-GB" dirty="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57200" y="3342419"/>
            <a:ext cx="3511600" cy="2627604"/>
          </a:xfrm>
          <a:prstGeom prst="rect">
            <a:avLst/>
          </a:prstGeom>
        </p:spPr>
      </p:pic>
      <p:pic>
        <p:nvPicPr>
          <p:cNvPr id="5" name="Picture 4"/>
          <p:cNvPicPr>
            <a:picLocks noChangeAspect="1"/>
          </p:cNvPicPr>
          <p:nvPr/>
        </p:nvPicPr>
        <p:blipFill>
          <a:blip r:embed="rId3"/>
          <a:stretch>
            <a:fillRect/>
          </a:stretch>
        </p:blipFill>
        <p:spPr>
          <a:xfrm>
            <a:off x="4442355" y="3342419"/>
            <a:ext cx="4096867" cy="2493480"/>
          </a:xfrm>
          <a:prstGeom prst="rect">
            <a:avLst/>
          </a:prstGeom>
        </p:spPr>
      </p:pic>
      <p:sp>
        <p:nvSpPr>
          <p:cNvPr id="6" name="Date Placeholder 5"/>
          <p:cNvSpPr>
            <a:spLocks noGrp="1"/>
          </p:cNvSpPr>
          <p:nvPr>
            <p:ph type="dt" sz="half" idx="10"/>
          </p:nvPr>
        </p:nvSpPr>
        <p:spPr/>
        <p:txBody>
          <a:bodyPr/>
          <a:lstStyle/>
          <a:p>
            <a:fld id="{FC260D21-C98A-4360-BBC5-06F183503E90}" type="datetime1">
              <a:rPr lang="en-US" smtClean="0"/>
              <a:t>2/1/2021</a:t>
            </a:fld>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10</a:t>
            </a:fld>
            <a:endParaRPr lang="en-US"/>
          </a:p>
        </p:txBody>
      </p:sp>
    </p:spTree>
    <p:extLst>
      <p:ext uri="{BB962C8B-B14F-4D97-AF65-F5344CB8AC3E}">
        <p14:creationId xmlns:p14="http://schemas.microsoft.com/office/powerpoint/2010/main" val="200891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199" y="361600"/>
            <a:ext cx="8229600" cy="1870512"/>
          </a:xfrm>
          <a:prstGeom prst="rect">
            <a:avLst/>
          </a:prstGeom>
        </p:spPr>
        <p:txBody>
          <a:bodyPr wrap="square">
            <a:spAutoFit/>
          </a:bodyPr>
          <a:lstStyle/>
          <a:p>
            <a:pPr marL="285750" lvl="0" indent="-285750" algn="just">
              <a:lnSpc>
                <a:spcPct val="107000"/>
              </a:lnSpc>
              <a:buFont typeface="Courier New" panose="02070309020205020404" pitchFamily="49" charset="0"/>
              <a:buChar char="o"/>
            </a:pPr>
            <a:r>
              <a:rPr lang="en-GB" b="1" dirty="0">
                <a:solidFill>
                  <a:prstClr val="black"/>
                </a:solidFill>
                <a:ea typeface="Calibri" panose="020F0502020204030204" pitchFamily="34" charset="0"/>
                <a:cs typeface="Times New Roman" panose="02020603050405020304" pitchFamily="18" charset="0"/>
              </a:rPr>
              <a:t>Orbital or Azimuthal quantum numbers (l)</a:t>
            </a:r>
            <a:r>
              <a:rPr lang="en-GB" dirty="0">
                <a:solidFill>
                  <a:prstClr val="black"/>
                </a:solidFill>
                <a:ea typeface="Calibri" panose="020F0502020204030204" pitchFamily="34" charset="0"/>
                <a:cs typeface="Times New Roman" panose="02020603050405020304" pitchFamily="18" charset="0"/>
              </a:rPr>
              <a:t>: it defines the shape of an orbital. It starts from 0 to n-1.</a:t>
            </a:r>
          </a:p>
          <a:p>
            <a:pPr marL="285750" lvl="0" indent="-285750" algn="just">
              <a:lnSpc>
                <a:spcPct val="107000"/>
              </a:lnSpc>
              <a:buFont typeface="Courier New" panose="02070309020205020404" pitchFamily="49" charset="0"/>
              <a:buChar char="o"/>
            </a:pPr>
            <a:endParaRPr lang="en-GB" dirty="0">
              <a:solidFill>
                <a:prstClr val="black"/>
              </a:solidFill>
              <a:ea typeface="Calibri" panose="020F0502020204030204" pitchFamily="34" charset="0"/>
              <a:cs typeface="Times New Roman" panose="02020603050405020304" pitchFamily="18" charset="0"/>
            </a:endParaRPr>
          </a:p>
          <a:p>
            <a:pPr marL="457200" lvl="0" algn="just">
              <a:lnSpc>
                <a:spcPct val="107000"/>
              </a:lnSpc>
            </a:pPr>
            <a:r>
              <a:rPr lang="en-GB" dirty="0">
                <a:solidFill>
                  <a:prstClr val="black"/>
                </a:solidFill>
                <a:ea typeface="Calibri" panose="020F0502020204030204" pitchFamily="34" charset="0"/>
                <a:cs typeface="Times New Roman" panose="02020603050405020304" pitchFamily="18" charset="0"/>
              </a:rPr>
              <a:t>Where n=1, l = 0 ≡ only one orbital or sub-shell called s-orbital which is symmetrically spherical and can contain two electrons. </a:t>
            </a:r>
          </a:p>
          <a:p>
            <a:pPr marL="457200" lvl="0" algn="just">
              <a:lnSpc>
                <a:spcPct val="107000"/>
              </a:lnSpc>
            </a:pPr>
            <a:endParaRPr lang="en-GB" dirty="0">
              <a:solidFill>
                <a:prstClr val="black"/>
              </a:solidFill>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72123" y="2513903"/>
            <a:ext cx="4074679" cy="3470208"/>
          </a:xfrm>
          <a:prstGeom prst="rect">
            <a:avLst/>
          </a:prstGeom>
        </p:spPr>
      </p:pic>
      <p:pic>
        <p:nvPicPr>
          <p:cNvPr id="7" name="Picture 6"/>
          <p:cNvPicPr>
            <a:picLocks noChangeAspect="1"/>
          </p:cNvPicPr>
          <p:nvPr/>
        </p:nvPicPr>
        <p:blipFill>
          <a:blip r:embed="rId3"/>
          <a:stretch>
            <a:fillRect/>
          </a:stretch>
        </p:blipFill>
        <p:spPr>
          <a:xfrm>
            <a:off x="4331303" y="2513903"/>
            <a:ext cx="4812698" cy="3470208"/>
          </a:xfrm>
          <a:prstGeom prst="rect">
            <a:avLst/>
          </a:prstGeom>
        </p:spPr>
      </p:pic>
      <p:sp>
        <p:nvSpPr>
          <p:cNvPr id="8" name="Date Placeholder 7"/>
          <p:cNvSpPr>
            <a:spLocks noGrp="1"/>
          </p:cNvSpPr>
          <p:nvPr>
            <p:ph type="dt" sz="half" idx="10"/>
          </p:nvPr>
        </p:nvSpPr>
        <p:spPr/>
        <p:txBody>
          <a:bodyPr/>
          <a:lstStyle/>
          <a:p>
            <a:fld id="{23164C0E-2C81-4548-A49D-2742521868F7}" type="datetime1">
              <a:rPr lang="en-US" smtClean="0"/>
              <a:t>2/1/2021</a:t>
            </a:fld>
            <a:endParaRPr lang="en-US"/>
          </a:p>
        </p:txBody>
      </p:sp>
      <p:sp>
        <p:nvSpPr>
          <p:cNvPr id="9" name="Slide Number Placeholder 8"/>
          <p:cNvSpPr>
            <a:spLocks noGrp="1"/>
          </p:cNvSpPr>
          <p:nvPr>
            <p:ph type="sldNum" sz="quarter" idx="12"/>
          </p:nvPr>
        </p:nvSpPr>
        <p:spPr/>
        <p:txBody>
          <a:bodyPr/>
          <a:lstStyle/>
          <a:p>
            <a:fld id="{F4801FD5-11B4-DE43-ACA2-E85EEB9A6F9C}" type="slidenum">
              <a:rPr lang="en-US" smtClean="0"/>
              <a:t>11</a:t>
            </a:fld>
            <a:endParaRPr lang="en-US"/>
          </a:p>
        </p:txBody>
      </p:sp>
    </p:spTree>
    <p:extLst>
      <p:ext uri="{BB962C8B-B14F-4D97-AF65-F5344CB8AC3E}">
        <p14:creationId xmlns:p14="http://schemas.microsoft.com/office/powerpoint/2010/main" val="113802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4050" y="483441"/>
            <a:ext cx="8397433" cy="3385542"/>
          </a:xfrm>
          <a:prstGeom prst="rect">
            <a:avLst/>
          </a:prstGeom>
        </p:spPr>
        <p:txBody>
          <a:bodyPr wrap="square">
            <a:spAutoFit/>
          </a:bodyPr>
          <a:lstStyle/>
          <a:p>
            <a:pPr marL="342900" lvl="0" indent="-342900" algn="just">
              <a:lnSpc>
                <a:spcPct val="107000"/>
              </a:lnSpc>
              <a:spcAft>
                <a:spcPts val="0"/>
              </a:spcAft>
              <a:buFont typeface="Courier New" panose="02070309020205020404" pitchFamily="49" charset="0"/>
              <a:buChar char="o"/>
            </a:pPr>
            <a:r>
              <a:rPr lang="en-GB" sz="2000" b="1" dirty="0">
                <a:ea typeface="Calibri" panose="020F0502020204030204" pitchFamily="34" charset="0"/>
                <a:cs typeface="Times New Roman" panose="02020603050405020304" pitchFamily="18" charset="0"/>
              </a:rPr>
              <a:t>Magnetic quantum number (mi)</a:t>
            </a:r>
            <a:r>
              <a:rPr lang="en-GB" sz="2000" dirty="0">
                <a:effectLst/>
                <a:ea typeface="Calibri" panose="020F0502020204030204" pitchFamily="34" charset="0"/>
                <a:cs typeface="Times New Roman" panose="02020603050405020304" pitchFamily="18" charset="0"/>
              </a:rPr>
              <a:t>: it describes the orientation of orbitals in space. It starts from –l to +l including zero (0).</a:t>
            </a:r>
          </a:p>
          <a:p>
            <a:pPr marL="457200" algn="just">
              <a:lnSpc>
                <a:spcPct val="107000"/>
              </a:lnSpc>
              <a:spcAft>
                <a:spcPts val="0"/>
              </a:spcAft>
            </a:pPr>
            <a:r>
              <a:rPr lang="en-GB" sz="2000" dirty="0">
                <a:effectLst/>
                <a:ea typeface="Calibri" panose="020F0502020204030204" pitchFamily="34" charset="0"/>
                <a:cs typeface="Times New Roman" panose="02020603050405020304" pitchFamily="18" charset="0"/>
              </a:rPr>
              <a:t> </a:t>
            </a:r>
          </a:p>
          <a:p>
            <a:pPr marL="457200" algn="just">
              <a:lnSpc>
                <a:spcPct val="107000"/>
              </a:lnSpc>
              <a:spcAft>
                <a:spcPts val="0"/>
              </a:spcAft>
            </a:pPr>
            <a:r>
              <a:rPr lang="en-GB" sz="2000" dirty="0">
                <a:effectLst/>
                <a:ea typeface="Calibri" panose="020F0502020204030204" pitchFamily="34" charset="0"/>
                <a:cs typeface="Times New Roman" panose="02020603050405020304" pitchFamily="18" charset="0"/>
              </a:rPr>
              <a:t>When n=1 l = 0, mi=0. In terms of orientation, the s-orbital has no direction of orientation. </a:t>
            </a:r>
          </a:p>
          <a:p>
            <a:pPr marL="457200" algn="just">
              <a:lnSpc>
                <a:spcPct val="107000"/>
              </a:lnSpc>
              <a:spcAft>
                <a:spcPts val="0"/>
              </a:spcAft>
            </a:pPr>
            <a:r>
              <a:rPr lang="en-GB" sz="2000" dirty="0">
                <a:effectLst/>
                <a:ea typeface="Calibri" panose="020F0502020204030204" pitchFamily="34" charset="0"/>
                <a:cs typeface="Times New Roman" panose="02020603050405020304" pitchFamily="18" charset="0"/>
              </a:rPr>
              <a:t>When n=2, l= 0, 1   and   mi= -1, 0, 1 this information is about the p-orbital. </a:t>
            </a:r>
          </a:p>
          <a:p>
            <a:pPr marL="457200" algn="just">
              <a:lnSpc>
                <a:spcPct val="107000"/>
              </a:lnSpc>
              <a:spcAft>
                <a:spcPts val="0"/>
              </a:spcAft>
            </a:pPr>
            <a:r>
              <a:rPr lang="en-GB" sz="2000" dirty="0">
                <a:effectLst/>
                <a:ea typeface="Calibri" panose="020F0502020204030204" pitchFamily="34" charset="0"/>
                <a:cs typeface="Times New Roman" panose="02020603050405020304" pitchFamily="18" charset="0"/>
              </a:rPr>
              <a:t>When n= 3, l=0, 1, 2       mi= -2, -1, 0, +1, +2         (d-orbital)</a:t>
            </a:r>
          </a:p>
          <a:p>
            <a:pPr marL="457200" algn="just">
              <a:lnSpc>
                <a:spcPct val="107000"/>
              </a:lnSpc>
              <a:spcAft>
                <a:spcPts val="0"/>
              </a:spcAft>
            </a:pPr>
            <a:r>
              <a:rPr lang="en-GB" sz="2000" dirty="0">
                <a:effectLst/>
                <a:ea typeface="Calibri" panose="020F0502020204030204" pitchFamily="34" charset="0"/>
                <a:cs typeface="Times New Roman" panose="02020603050405020304" pitchFamily="18" charset="0"/>
              </a:rPr>
              <a:t>When n=4 l=0,1, 2,3      mi= -3,-2,-1,0,+1,+2,+3       (f-orbital)</a:t>
            </a:r>
          </a:p>
          <a:p>
            <a:pPr marL="457200" algn="just">
              <a:lnSpc>
                <a:spcPct val="107000"/>
              </a:lnSpc>
              <a:spcAft>
                <a:spcPts val="0"/>
              </a:spcAft>
            </a:pPr>
            <a:endParaRPr lang="en-GB" sz="2000" dirty="0">
              <a:effectLst/>
              <a:ea typeface="Calibri" panose="020F0502020204030204" pitchFamily="34" charset="0"/>
              <a:cs typeface="Times New Roman" panose="02020603050405020304" pitchFamily="18" charset="0"/>
            </a:endParaRPr>
          </a:p>
          <a:p>
            <a:pPr marL="457200" algn="just">
              <a:lnSpc>
                <a:spcPct val="107000"/>
              </a:lnSpc>
              <a:spcAft>
                <a:spcPts val="0"/>
              </a:spcAft>
            </a:pPr>
            <a:r>
              <a:rPr lang="en-GB" sz="2000" dirty="0">
                <a:effectLst/>
                <a:ea typeface="Calibri" panose="020F0502020204030204" pitchFamily="34" charset="0"/>
                <a:cs typeface="Times New Roman" panose="02020603050405020304" pitchFamily="18" charset="0"/>
              </a:rPr>
              <a:t> </a:t>
            </a:r>
          </a:p>
        </p:txBody>
      </p:sp>
      <p:pic>
        <p:nvPicPr>
          <p:cNvPr id="2" name="Picture 1"/>
          <p:cNvPicPr>
            <a:picLocks noChangeAspect="1"/>
          </p:cNvPicPr>
          <p:nvPr/>
        </p:nvPicPr>
        <p:blipFill>
          <a:blip r:embed="rId2"/>
          <a:stretch>
            <a:fillRect/>
          </a:stretch>
        </p:blipFill>
        <p:spPr>
          <a:xfrm>
            <a:off x="0" y="3212420"/>
            <a:ext cx="5006051" cy="3645580"/>
          </a:xfrm>
          <a:prstGeom prst="rect">
            <a:avLst/>
          </a:prstGeom>
        </p:spPr>
      </p:pic>
      <p:pic>
        <p:nvPicPr>
          <p:cNvPr id="7170" name="Picture 2" descr="Quantum Numbers Schrödinger's equation requires 3 quantum numbers (although  there are a total of 4 quantum numbers) - ppt video onlin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111" y="3212421"/>
            <a:ext cx="3950889" cy="364558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1D5D5B9-DFDD-4BFE-A30C-7894BBB1135F}"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12</a:t>
            </a:fld>
            <a:endParaRPr lang="en-US"/>
          </a:p>
        </p:txBody>
      </p:sp>
    </p:spTree>
    <p:extLst>
      <p:ext uri="{BB962C8B-B14F-4D97-AF65-F5344CB8AC3E}">
        <p14:creationId xmlns:p14="http://schemas.microsoft.com/office/powerpoint/2010/main" val="155390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532435" y="609954"/>
                <a:ext cx="8113854" cy="1103572"/>
              </a:xfrm>
              <a:prstGeom prst="rect">
                <a:avLst/>
              </a:prstGeom>
            </p:spPr>
            <p:txBody>
              <a:bodyPr wrap="square">
                <a:spAutoFit/>
              </a:bodyPr>
              <a:lstStyle/>
              <a:p>
                <a:pPr marL="342900" lvl="0" indent="-342900" algn="just">
                  <a:lnSpc>
                    <a:spcPct val="107000"/>
                  </a:lnSpc>
                  <a:spcAft>
                    <a:spcPts val="800"/>
                  </a:spcAft>
                  <a:buFont typeface="Courier New" panose="02070309020205020404" pitchFamily="49" charset="0"/>
                  <a:buChar char="o"/>
                </a:pPr>
                <a:r>
                  <a:rPr lang="en-GB" b="1" dirty="0">
                    <a:ea typeface="Calibri" panose="020F0502020204030204" pitchFamily="34" charset="0"/>
                    <a:cs typeface="Times New Roman" panose="02020603050405020304" pitchFamily="18" charset="0"/>
                  </a:rPr>
                  <a:t>Spin quantum number (ms)</a:t>
                </a:r>
                <a:r>
                  <a:rPr lang="en-GB" dirty="0">
                    <a:ea typeface="Calibri" panose="020F0502020204030204" pitchFamily="34" charset="0"/>
                    <a:cs typeface="Times New Roman" panose="02020603050405020304" pitchFamily="18" charset="0"/>
                  </a:rPr>
                  <a:t>: it represents the ability of electrons to spin about their axis either in the clockwise or anti-clockwise direction. Values range from </a:t>
                </a:r>
                <a14:m>
                  <m:oMath xmlns:m="http://schemas.openxmlformats.org/officeDocument/2006/math">
                    <m:r>
                      <a:rPr lang="en-GB" i="1">
                        <a:latin typeface="Cambria Math" panose="02040503050406030204" pitchFamily="18" charset="0"/>
                        <a:ea typeface="Calibri" panose="020F0502020204030204" pitchFamily="34" charset="0"/>
                        <a:cs typeface="Times New Roman" panose="02020603050405020304" pitchFamily="18" charset="0"/>
                      </a:rPr>
                      <m:t>−</m:t>
                    </m:r>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r>
                          <a:rPr lang="en-GB" i="1">
                            <a:latin typeface="Cambria Math" panose="02040503050406030204" pitchFamily="18" charset="0"/>
                            <a:ea typeface="Calibri" panose="020F0502020204030204" pitchFamily="34" charset="0"/>
                            <a:cs typeface="Times New Roman" panose="02020603050405020304" pitchFamily="18" charset="0"/>
                          </a:rPr>
                          <m:t>1</m:t>
                        </m:r>
                      </m:num>
                      <m:den>
                        <m:r>
                          <a:rPr lang="en-GB" i="1">
                            <a:latin typeface="Cambria Math" panose="02040503050406030204" pitchFamily="18" charset="0"/>
                            <a:ea typeface="Calibri" panose="020F0502020204030204" pitchFamily="34" charset="0"/>
                            <a:cs typeface="Times New Roman" panose="02020603050405020304" pitchFamily="18" charset="0"/>
                          </a:rPr>
                          <m:t>2</m:t>
                        </m:r>
                      </m:den>
                    </m:f>
                  </m:oMath>
                </a14:m>
                <a:r>
                  <a:rPr lang="en-GB" dirty="0">
                    <a:ea typeface="Times New Roman" panose="02020603050405020304" pitchFamily="18" charset="0"/>
                    <a:cs typeface="Times New Roman" panose="02020603050405020304" pitchFamily="18" charset="0"/>
                  </a:rPr>
                  <a:t> to +</a:t>
                </a:r>
                <a14:m>
                  <m:oMath xmlns:m="http://schemas.openxmlformats.org/officeDocument/2006/math">
                    <m:f>
                      <m:fPr>
                        <m:ctrlPr>
                          <a:rPr lang="en-GB" i="1">
                            <a:latin typeface="Cambria Math" panose="02040503050406030204" pitchFamily="18" charset="0"/>
                            <a:ea typeface="Times New Roman" panose="02020603050405020304" pitchFamily="18" charset="0"/>
                            <a:cs typeface="Times New Roman" panose="02020603050405020304" pitchFamily="18" charset="0"/>
                          </a:rPr>
                        </m:ctrlPr>
                      </m:fPr>
                      <m:num>
                        <m:r>
                          <a:rPr lang="en-GB" i="1">
                            <a:latin typeface="Cambria Math" panose="02040503050406030204" pitchFamily="18" charset="0"/>
                            <a:ea typeface="Times New Roman" panose="02020603050405020304" pitchFamily="18" charset="0"/>
                            <a:cs typeface="Times New Roman" panose="02020603050405020304" pitchFamily="18" charset="0"/>
                          </a:rPr>
                          <m:t>1</m:t>
                        </m:r>
                      </m:num>
                      <m:den>
                        <m:r>
                          <a:rPr lang="en-GB" i="1">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GB" dirty="0">
                    <a:ea typeface="Times New Roman" panose="02020603050405020304" pitchFamily="18" charset="0"/>
                    <a:cs typeface="Times New Roman" panose="02020603050405020304" pitchFamily="18" charset="0"/>
                  </a:rPr>
                  <a:t> </a:t>
                </a:r>
                <a:endParaRPr lang="en-GB" dirty="0">
                  <a:ea typeface="Calibri" panose="020F0502020204030204" pitchFamily="34"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2435" y="609954"/>
                <a:ext cx="8113854" cy="1103572"/>
              </a:xfrm>
              <a:prstGeom prst="rect">
                <a:avLst/>
              </a:prstGeom>
              <a:blipFill>
                <a:blip r:embed="rId2"/>
                <a:stretch>
                  <a:fillRect l="-526" t="-2210" r="-676" b="-2762"/>
                </a:stretch>
              </a:blipFill>
            </p:spPr>
            <p:txBody>
              <a:bodyPr/>
              <a:lstStyle/>
              <a:p>
                <a:r>
                  <a:rPr lang="en-GB">
                    <a:noFill/>
                  </a:rPr>
                  <a:t> </a:t>
                </a:r>
              </a:p>
            </p:txBody>
          </p:sp>
        </mc:Fallback>
      </mc:AlternateContent>
      <p:pic>
        <p:nvPicPr>
          <p:cNvPr id="8194" name="Picture 2" descr="Spin Quantum Number ~ ChemistryG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72" y="2450403"/>
            <a:ext cx="4057609" cy="335098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e Physical Significance of the 4 Quantum Numb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343" y="2508333"/>
            <a:ext cx="4313499" cy="323512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3C14F07-7B4F-4D83-A586-D8C751A85F25}"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13</a:t>
            </a:fld>
            <a:endParaRPr lang="en-US"/>
          </a:p>
        </p:txBody>
      </p:sp>
    </p:spTree>
    <p:extLst>
      <p:ext uri="{BB962C8B-B14F-4D97-AF65-F5344CB8AC3E}">
        <p14:creationId xmlns:p14="http://schemas.microsoft.com/office/powerpoint/2010/main" val="169302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6"/>
                                        </p:tgtEl>
                                        <p:attrNameLst>
                                          <p:attrName>style.visibility</p:attrName>
                                        </p:attrNameLst>
                                      </p:cBhvr>
                                      <p:to>
                                        <p:strVal val="visible"/>
                                      </p:to>
                                    </p:set>
                                    <p:anim calcmode="lin" valueType="num">
                                      <p:cBhvr additive="base">
                                        <p:cTn id="13" dur="500" fill="hold"/>
                                        <p:tgtEl>
                                          <p:spTgt spid="8196"/>
                                        </p:tgtEl>
                                        <p:attrNameLst>
                                          <p:attrName>ppt_x</p:attrName>
                                        </p:attrNameLst>
                                      </p:cBhvr>
                                      <p:tavLst>
                                        <p:tav tm="0">
                                          <p:val>
                                            <p:strVal val="#ppt_x"/>
                                          </p:val>
                                        </p:tav>
                                        <p:tav tm="100000">
                                          <p:val>
                                            <p:strVal val="#ppt_x"/>
                                          </p:val>
                                        </p:tav>
                                      </p:tavLst>
                                    </p:anim>
                                    <p:anim calcmode="lin" valueType="num">
                                      <p:cBhvr additive="base">
                                        <p:cTn id="14"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2359"/>
          </a:xfrm>
        </p:spPr>
        <p:txBody>
          <a:bodyPr/>
          <a:lstStyle/>
          <a:p>
            <a:r>
              <a:rPr lang="en-GB" b="1" dirty="0"/>
              <a:t>Example</a:t>
            </a:r>
          </a:p>
        </p:txBody>
      </p:sp>
      <p:pic>
        <p:nvPicPr>
          <p:cNvPr id="6146" name="Picture 2" descr="Quantum Numbers for Atoms - Chemistry LibreTex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08" y="1114023"/>
            <a:ext cx="8458692" cy="469646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08C0568-2063-42B8-9FE9-F3AF11C23AA5}"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14</a:t>
            </a:fld>
            <a:endParaRPr lang="en-US"/>
          </a:p>
        </p:txBody>
      </p:sp>
    </p:spTree>
    <p:extLst>
      <p:ext uri="{BB962C8B-B14F-4D97-AF65-F5344CB8AC3E}">
        <p14:creationId xmlns:p14="http://schemas.microsoft.com/office/powerpoint/2010/main" val="3677407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86061"/>
          </a:xfrm>
        </p:spPr>
        <p:txBody>
          <a:bodyPr/>
          <a:lstStyle/>
          <a:p>
            <a:r>
              <a:rPr lang="en-GB" dirty="0"/>
              <a:t>Summary</a:t>
            </a:r>
          </a:p>
        </p:txBody>
      </p:sp>
      <p:pic>
        <p:nvPicPr>
          <p:cNvPr id="3" name="Picture 2"/>
          <p:cNvPicPr>
            <a:picLocks noChangeAspect="1"/>
          </p:cNvPicPr>
          <p:nvPr/>
        </p:nvPicPr>
        <p:blipFill>
          <a:blip r:embed="rId2"/>
          <a:stretch>
            <a:fillRect/>
          </a:stretch>
        </p:blipFill>
        <p:spPr>
          <a:xfrm>
            <a:off x="265171" y="1440987"/>
            <a:ext cx="8888767" cy="3964390"/>
          </a:xfrm>
          <a:prstGeom prst="rect">
            <a:avLst/>
          </a:prstGeom>
        </p:spPr>
      </p:pic>
      <p:sp>
        <p:nvSpPr>
          <p:cNvPr id="4" name="Date Placeholder 3"/>
          <p:cNvSpPr>
            <a:spLocks noGrp="1"/>
          </p:cNvSpPr>
          <p:nvPr>
            <p:ph type="dt" sz="half" idx="10"/>
          </p:nvPr>
        </p:nvSpPr>
        <p:spPr/>
        <p:txBody>
          <a:bodyPr/>
          <a:lstStyle/>
          <a:p>
            <a:fld id="{87B9BD82-E18B-43CB-97B9-63B8FD45E4BF}"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15</a:t>
            </a:fld>
            <a:endParaRPr lang="en-US"/>
          </a:p>
        </p:txBody>
      </p:sp>
    </p:spTree>
    <p:extLst>
      <p:ext uri="{BB962C8B-B14F-4D97-AF65-F5344CB8AC3E}">
        <p14:creationId xmlns:p14="http://schemas.microsoft.com/office/powerpoint/2010/main" val="259285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742"/>
            <a:ext cx="8229600" cy="547165"/>
          </a:xfrm>
        </p:spPr>
        <p:txBody>
          <a:bodyPr/>
          <a:lstStyle/>
          <a:p>
            <a:pPr lvl="0"/>
            <a:r>
              <a:rPr lang="en-GB" altLang="en-US" sz="3600" b="1" dirty="0">
                <a:latin typeface="+mn-lt"/>
                <a:ea typeface="Calibri" panose="020F0502020204030204" pitchFamily="34" charset="0"/>
                <a:cs typeface="Times New Roman" panose="02020603050405020304" pitchFamily="18" charset="0"/>
              </a:rPr>
              <a:t>Electronic configuration</a:t>
            </a:r>
            <a:br>
              <a:rPr lang="en-GB" altLang="en-US" sz="3600" dirty="0">
                <a:latin typeface="+mn-lt"/>
              </a:rPr>
            </a:br>
            <a:endParaRPr lang="en-GB" sz="3600" dirty="0">
              <a:latin typeface="+mn-lt"/>
            </a:endParaRPr>
          </a:p>
        </p:txBody>
      </p:sp>
      <p:sp>
        <p:nvSpPr>
          <p:cNvPr id="4" name="Rectangle 1"/>
          <p:cNvSpPr>
            <a:spLocks noChangeArrowheads="1"/>
          </p:cNvSpPr>
          <p:nvPr/>
        </p:nvSpPr>
        <p:spPr bwMode="auto">
          <a:xfrm>
            <a:off x="570132" y="772606"/>
            <a:ext cx="811666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This refers to the arrangement of electrons in atoms. We have 2 approaches.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Electrons are arranged in shells taking into account only the principal quantum numbers.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GB"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GB"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Electrons are arranged in shells taking into account all the 4 quantum numbers. </a:t>
            </a:r>
            <a:endParaRPr kumimoji="0" lang="en-GB"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The 2 approaches should adhere to the Aufbau’s rule which states that electrons’ energy level must be filled starting from the low energy level.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b="0" i="1" u="none" strike="noStrike" cap="none" normalizeH="0" baseline="-25000" dirty="0">
                <a:ln>
                  <a:noFill/>
                </a:ln>
                <a:solidFill>
                  <a:schemeClr val="tx1"/>
                </a:solidFill>
                <a:effectLst/>
                <a:latin typeface="+mn-lt"/>
                <a:ea typeface="Calibri" panose="020F0502020204030204" pitchFamily="34" charset="0"/>
                <a:cs typeface="Times New Roman" panose="02020603050405020304" pitchFamily="18" charset="0"/>
              </a:rPr>
              <a:t>  11</a:t>
            </a:r>
            <a:r>
              <a:rPr kumimoji="0" lang="en-GB" altLang="en-US" b="0" i="1" u="none" strike="noStrike" cap="none" normalizeH="0" baseline="30000" dirty="0">
                <a:ln>
                  <a:noFill/>
                </a:ln>
                <a:solidFill>
                  <a:schemeClr val="tx1"/>
                </a:solidFill>
                <a:effectLst/>
                <a:latin typeface="+mn-lt"/>
                <a:ea typeface="Calibri" panose="020F0502020204030204" pitchFamily="34" charset="0"/>
                <a:cs typeface="Times New Roman" panose="02020603050405020304" pitchFamily="18" charset="0"/>
              </a:rPr>
              <a:t>23</a:t>
            </a:r>
            <a:r>
              <a:rPr kumimoji="0" lang="en-GB" altLang="en-US" b="0" i="1"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Na</a:t>
            </a:r>
            <a:r>
              <a:rPr kumimoji="0" lang="en-GB" altLang="en-US"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2, 8, 1 (1</a:t>
            </a:r>
            <a:r>
              <a:rPr kumimoji="0" lang="en-GB" altLang="en-US" b="0" i="0" u="none" strike="noStrike" cap="none" normalizeH="0" baseline="30000" dirty="0">
                <a:ln>
                  <a:noFill/>
                </a:ln>
                <a:solidFill>
                  <a:schemeClr val="tx1"/>
                </a:solidFill>
                <a:effectLst/>
                <a:latin typeface="+mn-lt"/>
                <a:ea typeface="Calibri" panose="020F0502020204030204" pitchFamily="34" charset="0"/>
                <a:cs typeface="Times New Roman" panose="02020603050405020304" pitchFamily="18" charset="0"/>
              </a:rPr>
              <a:t>st</a:t>
            </a:r>
            <a:r>
              <a:rPr kumimoji="0" lang="en-GB" altLang="en-US"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approach) obeying the octet rule.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b="0" i="1" u="none" strike="noStrike" cap="none" normalizeH="0" baseline="-25000" dirty="0">
                <a:ln>
                  <a:noFill/>
                </a:ln>
                <a:solidFill>
                  <a:schemeClr val="tx1"/>
                </a:solidFill>
                <a:effectLst/>
                <a:latin typeface="+mn-lt"/>
                <a:ea typeface="Calibri" panose="020F0502020204030204" pitchFamily="34" charset="0"/>
                <a:cs typeface="Times New Roman" panose="02020603050405020304" pitchFamily="18" charset="0"/>
              </a:rPr>
              <a:t>11</a:t>
            </a:r>
            <a:r>
              <a:rPr kumimoji="0" lang="en-GB" altLang="en-US" b="0" i="1" u="none" strike="noStrike" cap="none" normalizeH="0" baseline="30000" dirty="0">
                <a:ln>
                  <a:noFill/>
                </a:ln>
                <a:solidFill>
                  <a:schemeClr val="tx1"/>
                </a:solidFill>
                <a:effectLst/>
                <a:latin typeface="+mn-lt"/>
                <a:ea typeface="Calibri" panose="020F0502020204030204" pitchFamily="34" charset="0"/>
                <a:cs typeface="Times New Roman" panose="02020603050405020304" pitchFamily="18" charset="0"/>
              </a:rPr>
              <a:t>23</a:t>
            </a:r>
            <a:r>
              <a:rPr kumimoji="0" lang="en-GB" altLang="en-US" b="0" i="1"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Na</a:t>
            </a:r>
            <a:r>
              <a:rPr kumimoji="0" lang="en-GB" altLang="en-US"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 1s</a:t>
            </a:r>
            <a:r>
              <a:rPr kumimoji="0" lang="en-GB" altLang="en-US" b="0" i="0" u="none" strike="noStrike" cap="none" normalizeH="0" baseline="30000" dirty="0">
                <a:ln>
                  <a:noFill/>
                </a:ln>
                <a:solidFill>
                  <a:schemeClr val="tx1"/>
                </a:solidFill>
                <a:effectLst/>
                <a:latin typeface="+mn-lt"/>
                <a:ea typeface="Times New Roman" panose="02020603050405020304" pitchFamily="18" charset="0"/>
                <a:cs typeface="Times New Roman" panose="02020603050405020304" pitchFamily="18" charset="0"/>
              </a:rPr>
              <a:t>2</a:t>
            </a:r>
            <a:r>
              <a:rPr kumimoji="0" lang="en-GB" altLang="en-US"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 </a:t>
            </a:r>
            <a:r>
              <a:rPr kumimoji="0" lang="en-GB" altLang="en-US" b="0" i="0" u="none" strike="noStrike" cap="none" normalizeH="0" dirty="0">
                <a:ln>
                  <a:noFill/>
                </a:ln>
                <a:solidFill>
                  <a:schemeClr val="tx1"/>
                </a:solidFill>
                <a:effectLst/>
                <a:latin typeface="+mn-lt"/>
                <a:ea typeface="Times New Roman" panose="02020603050405020304" pitchFamily="18" charset="0"/>
                <a:cs typeface="Times New Roman" panose="02020603050405020304" pitchFamily="18" charset="0"/>
              </a:rPr>
              <a:t> </a:t>
            </a:r>
            <a:r>
              <a:rPr kumimoji="0" lang="en-GB" altLang="en-US"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2s</a:t>
            </a:r>
            <a:r>
              <a:rPr kumimoji="0" lang="en-GB" altLang="en-US" b="0" i="0" u="none" strike="noStrike" cap="none" normalizeH="0" baseline="30000" dirty="0">
                <a:ln>
                  <a:noFill/>
                </a:ln>
                <a:solidFill>
                  <a:schemeClr val="tx1"/>
                </a:solidFill>
                <a:effectLst/>
                <a:latin typeface="+mn-lt"/>
                <a:ea typeface="Times New Roman" panose="02020603050405020304" pitchFamily="18" charset="0"/>
                <a:cs typeface="Times New Roman" panose="02020603050405020304" pitchFamily="18" charset="0"/>
              </a:rPr>
              <a:t>2</a:t>
            </a:r>
            <a:r>
              <a:rPr kumimoji="0" lang="en-GB" altLang="en-US"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  2p</a:t>
            </a:r>
            <a:r>
              <a:rPr kumimoji="0" lang="en-GB" altLang="en-US" b="0" i="0" u="none" strike="noStrike" cap="none" normalizeH="0" baseline="30000" dirty="0">
                <a:ln>
                  <a:noFill/>
                </a:ln>
                <a:solidFill>
                  <a:schemeClr val="tx1"/>
                </a:solidFill>
                <a:effectLst/>
                <a:latin typeface="+mn-lt"/>
                <a:ea typeface="Times New Roman" panose="02020603050405020304" pitchFamily="18" charset="0"/>
                <a:cs typeface="Times New Roman" panose="02020603050405020304" pitchFamily="18" charset="0"/>
              </a:rPr>
              <a:t>6</a:t>
            </a:r>
            <a:r>
              <a:rPr kumimoji="0" lang="en-GB" altLang="en-US"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 3s</a:t>
            </a:r>
            <a:r>
              <a:rPr kumimoji="0" lang="en-GB" altLang="en-US" b="0" i="0" u="none" strike="noStrike" cap="none" normalizeH="0" baseline="30000" dirty="0">
                <a:ln>
                  <a:noFill/>
                </a:ln>
                <a:solidFill>
                  <a:schemeClr val="tx1"/>
                </a:solidFill>
                <a:effectLst/>
                <a:latin typeface="+mn-lt"/>
                <a:ea typeface="Times New Roman" panose="02020603050405020304" pitchFamily="18" charset="0"/>
                <a:cs typeface="Times New Roman" panose="02020603050405020304" pitchFamily="18" charset="0"/>
              </a:rPr>
              <a:t>1</a:t>
            </a:r>
            <a:r>
              <a:rPr kumimoji="0" lang="en-GB" altLang="en-US"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 (2</a:t>
            </a:r>
            <a:r>
              <a:rPr kumimoji="0" lang="en-GB" altLang="en-US" b="0" i="0" u="none" strike="noStrike" cap="none" normalizeH="0" baseline="30000" dirty="0">
                <a:ln>
                  <a:noFill/>
                </a:ln>
                <a:solidFill>
                  <a:schemeClr val="tx1"/>
                </a:solidFill>
                <a:effectLst/>
                <a:latin typeface="+mn-lt"/>
                <a:ea typeface="Times New Roman" panose="02020603050405020304" pitchFamily="18" charset="0"/>
                <a:cs typeface="Times New Roman" panose="02020603050405020304" pitchFamily="18" charset="0"/>
              </a:rPr>
              <a:t>nd</a:t>
            </a:r>
            <a:r>
              <a:rPr kumimoji="0" lang="en-GB" altLang="en-US"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 Approach)</a:t>
            </a: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dirty="0">
              <a:latin typeface="+mn-l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mn-l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mn-l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04056903"/>
              </p:ext>
            </p:extLst>
          </p:nvPr>
        </p:nvGraphicFramePr>
        <p:xfrm>
          <a:off x="-775504" y="5359871"/>
          <a:ext cx="10105767" cy="911060"/>
        </p:xfrm>
        <a:graphic>
          <a:graphicData uri="http://schemas.openxmlformats.org/presentationml/2006/ole">
            <mc:AlternateContent xmlns:mc="http://schemas.openxmlformats.org/markup-compatibility/2006">
              <mc:Choice xmlns:v="urn:schemas-microsoft-com:vml" Requires="v">
                <p:oleObj spid="_x0000_s1047" name="Документ" r:id="rId3" imgW="5723356" imgH="515381" progId="Word.Document.12">
                  <p:embed/>
                </p:oleObj>
              </mc:Choice>
              <mc:Fallback>
                <p:oleObj name="Документ" r:id="rId3" imgW="5723356" imgH="515381" progId="Word.Document.12">
                  <p:embed/>
                  <p:pic>
                    <p:nvPicPr>
                      <p:cNvPr id="0" name=""/>
                      <p:cNvPicPr/>
                      <p:nvPr/>
                    </p:nvPicPr>
                    <p:blipFill>
                      <a:blip r:embed="rId4"/>
                      <a:stretch>
                        <a:fillRect/>
                      </a:stretch>
                    </p:blipFill>
                    <p:spPr>
                      <a:xfrm>
                        <a:off x="-775504" y="5359871"/>
                        <a:ext cx="10105767" cy="911060"/>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0EE4BD15-A6DB-49D7-A1D1-25320DBCF54A}" type="datetime1">
              <a:rPr lang="en-US" smtClean="0"/>
              <a:t>2/1/2021</a:t>
            </a:fld>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16</a:t>
            </a:fld>
            <a:endParaRPr lang="en-US"/>
          </a:p>
        </p:txBody>
      </p:sp>
    </p:spTree>
    <p:extLst>
      <p:ext uri="{BB962C8B-B14F-4D97-AF65-F5344CB8AC3E}">
        <p14:creationId xmlns:p14="http://schemas.microsoft.com/office/powerpoint/2010/main" val="2411191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696502337"/>
              </p:ext>
            </p:extLst>
          </p:nvPr>
        </p:nvGraphicFramePr>
        <p:xfrm>
          <a:off x="4289997" y="0"/>
          <a:ext cx="4101647" cy="6066917"/>
        </p:xfrm>
        <a:graphic>
          <a:graphicData uri="http://schemas.openxmlformats.org/drawingml/2006/table">
            <a:tbl>
              <a:tblPr firstRow="1" firstCol="1" bandRow="1"/>
              <a:tblGrid>
                <a:gridCol w="512706">
                  <a:extLst>
                    <a:ext uri="{9D8B030D-6E8A-4147-A177-3AD203B41FA5}">
                      <a16:colId xmlns:a16="http://schemas.microsoft.com/office/drawing/2014/main" val="2641406799"/>
                    </a:ext>
                  </a:extLst>
                </a:gridCol>
                <a:gridCol w="847079">
                  <a:extLst>
                    <a:ext uri="{9D8B030D-6E8A-4147-A177-3AD203B41FA5}">
                      <a16:colId xmlns:a16="http://schemas.microsoft.com/office/drawing/2014/main" val="2138903564"/>
                    </a:ext>
                  </a:extLst>
                </a:gridCol>
                <a:gridCol w="512706">
                  <a:extLst>
                    <a:ext uri="{9D8B030D-6E8A-4147-A177-3AD203B41FA5}">
                      <a16:colId xmlns:a16="http://schemas.microsoft.com/office/drawing/2014/main" val="579235222"/>
                    </a:ext>
                  </a:extLst>
                </a:gridCol>
                <a:gridCol w="579581">
                  <a:extLst>
                    <a:ext uri="{9D8B030D-6E8A-4147-A177-3AD203B41FA5}">
                      <a16:colId xmlns:a16="http://schemas.microsoft.com/office/drawing/2014/main" val="2113222755"/>
                    </a:ext>
                  </a:extLst>
                </a:gridCol>
                <a:gridCol w="646454">
                  <a:extLst>
                    <a:ext uri="{9D8B030D-6E8A-4147-A177-3AD203B41FA5}">
                      <a16:colId xmlns:a16="http://schemas.microsoft.com/office/drawing/2014/main" val="1974349737"/>
                    </a:ext>
                  </a:extLst>
                </a:gridCol>
                <a:gridCol w="512706">
                  <a:extLst>
                    <a:ext uri="{9D8B030D-6E8A-4147-A177-3AD203B41FA5}">
                      <a16:colId xmlns:a16="http://schemas.microsoft.com/office/drawing/2014/main" val="808575498"/>
                    </a:ext>
                  </a:extLst>
                </a:gridCol>
                <a:gridCol w="490415">
                  <a:extLst>
                    <a:ext uri="{9D8B030D-6E8A-4147-A177-3AD203B41FA5}">
                      <a16:colId xmlns:a16="http://schemas.microsoft.com/office/drawing/2014/main" val="3900093176"/>
                    </a:ext>
                  </a:extLst>
                </a:gridCol>
              </a:tblGrid>
              <a:tr h="189441">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1943660"/>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6125191"/>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He</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4419235"/>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Li</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2687987"/>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8044120"/>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838964"/>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425536"/>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144395"/>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463065"/>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1170056"/>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3757473"/>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Na</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9589282"/>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Mg</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6552959"/>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Al</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6105385"/>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Si</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0690612"/>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13925"/>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Si</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6602493"/>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2767377"/>
                  </a:ext>
                </a:extLst>
              </a:tr>
              <a:tr h="189441">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Ar</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GB" sz="1200" dirty="0">
                        <a:effectLst/>
                        <a:latin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045755"/>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K</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6913203"/>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526028"/>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21</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Sc</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8747664"/>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Ti</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545379"/>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0069474"/>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24</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Cr</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899823"/>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25</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Mn</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415005"/>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26</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Fe</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7623452"/>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27</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024701"/>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Ni</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6759136"/>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0383573"/>
                  </a:ext>
                </a:extLst>
              </a:tr>
              <a:tr h="180160">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Zn</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560" marR="5256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932812"/>
                  </a:ext>
                </a:extLst>
              </a:tr>
            </a:tbl>
          </a:graphicData>
        </a:graphic>
      </p:graphicFrame>
      <p:sp>
        <p:nvSpPr>
          <p:cNvPr id="4" name="Rectangle 1"/>
          <p:cNvSpPr>
            <a:spLocks noChangeArrowheads="1"/>
          </p:cNvSpPr>
          <p:nvPr/>
        </p:nvSpPr>
        <p:spPr bwMode="auto">
          <a:xfrm>
            <a:off x="328575" y="294236"/>
            <a:ext cx="33174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722313" algn="l"/>
              </a:tabLst>
              <a:defRPr>
                <a:solidFill>
                  <a:schemeClr val="tx1"/>
                </a:solidFill>
                <a:latin typeface="Arial" panose="020B0604020202020204" pitchFamily="34" charset="0"/>
              </a:defRPr>
            </a:lvl1pPr>
            <a:lvl2pPr eaLnBrk="0" fontAlgn="base" hangingPunct="0">
              <a:spcBef>
                <a:spcPct val="0"/>
              </a:spcBef>
              <a:spcAft>
                <a:spcPct val="0"/>
              </a:spcAft>
              <a:tabLst>
                <a:tab pos="722313" algn="l"/>
              </a:tabLst>
              <a:defRPr>
                <a:solidFill>
                  <a:schemeClr val="tx1"/>
                </a:solidFill>
                <a:latin typeface="Arial" panose="020B0604020202020204" pitchFamily="34" charset="0"/>
              </a:defRPr>
            </a:lvl2pPr>
            <a:lvl3pPr eaLnBrk="0" fontAlgn="base" hangingPunct="0">
              <a:spcBef>
                <a:spcPct val="0"/>
              </a:spcBef>
              <a:spcAft>
                <a:spcPct val="0"/>
              </a:spcAft>
              <a:tabLst>
                <a:tab pos="722313" algn="l"/>
              </a:tabLst>
              <a:defRPr>
                <a:solidFill>
                  <a:schemeClr val="tx1"/>
                </a:solidFill>
                <a:latin typeface="Arial" panose="020B0604020202020204" pitchFamily="34" charset="0"/>
              </a:defRPr>
            </a:lvl3pPr>
            <a:lvl4pPr eaLnBrk="0" fontAlgn="base" hangingPunct="0">
              <a:spcBef>
                <a:spcPct val="0"/>
              </a:spcBef>
              <a:spcAft>
                <a:spcPct val="0"/>
              </a:spcAft>
              <a:tabLst>
                <a:tab pos="722313" algn="l"/>
              </a:tabLst>
              <a:defRPr>
                <a:solidFill>
                  <a:schemeClr val="tx1"/>
                </a:solidFill>
                <a:latin typeface="Arial" panose="020B0604020202020204" pitchFamily="34" charset="0"/>
              </a:defRPr>
            </a:lvl4pPr>
            <a:lvl5pPr eaLnBrk="0" fontAlgn="base" hangingPunct="0">
              <a:spcBef>
                <a:spcPct val="0"/>
              </a:spcBef>
              <a:spcAft>
                <a:spcPct val="0"/>
              </a:spcAft>
              <a:tabLst>
                <a:tab pos="722313" algn="l"/>
              </a:tabLst>
              <a:defRPr>
                <a:solidFill>
                  <a:schemeClr val="tx1"/>
                </a:solidFill>
                <a:latin typeface="Arial" panose="020B0604020202020204" pitchFamily="34" charset="0"/>
              </a:defRPr>
            </a:lvl5pPr>
            <a:lvl6pPr eaLnBrk="0" fontAlgn="base" hangingPunct="0">
              <a:spcBef>
                <a:spcPct val="0"/>
              </a:spcBef>
              <a:spcAft>
                <a:spcPct val="0"/>
              </a:spcAft>
              <a:tabLst>
                <a:tab pos="722313" algn="l"/>
              </a:tabLst>
              <a:defRPr>
                <a:solidFill>
                  <a:schemeClr val="tx1"/>
                </a:solidFill>
                <a:latin typeface="Arial" panose="020B0604020202020204" pitchFamily="34" charset="0"/>
              </a:defRPr>
            </a:lvl6pPr>
            <a:lvl7pPr eaLnBrk="0" fontAlgn="base" hangingPunct="0">
              <a:spcBef>
                <a:spcPct val="0"/>
              </a:spcBef>
              <a:spcAft>
                <a:spcPct val="0"/>
              </a:spcAft>
              <a:tabLst>
                <a:tab pos="722313" algn="l"/>
              </a:tabLst>
              <a:defRPr>
                <a:solidFill>
                  <a:schemeClr val="tx1"/>
                </a:solidFill>
                <a:latin typeface="Arial" panose="020B0604020202020204" pitchFamily="34" charset="0"/>
              </a:defRPr>
            </a:lvl7pPr>
            <a:lvl8pPr eaLnBrk="0" fontAlgn="base" hangingPunct="0">
              <a:spcBef>
                <a:spcPct val="0"/>
              </a:spcBef>
              <a:spcAft>
                <a:spcPct val="0"/>
              </a:spcAft>
              <a:tabLst>
                <a:tab pos="722313" algn="l"/>
              </a:tabLst>
              <a:defRPr>
                <a:solidFill>
                  <a:schemeClr val="tx1"/>
                </a:solidFill>
                <a:latin typeface="Arial" panose="020B0604020202020204" pitchFamily="34" charset="0"/>
              </a:defRPr>
            </a:lvl8pPr>
            <a:lvl9pPr eaLnBrk="0" fontAlgn="base" hangingPunct="0">
              <a:spcBef>
                <a:spcPct val="0"/>
              </a:spcBef>
              <a:spcAft>
                <a:spcPct val="0"/>
              </a:spcAft>
              <a:tabLst>
                <a:tab pos="722313"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722313" algn="l"/>
              </a:tabLst>
            </a:pPr>
            <a:r>
              <a:rPr kumimoji="0" lang="en-GB" altLang="en-US" sz="2000" b="1"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First Approach (Principal Quantum Numbers)</a:t>
            </a:r>
            <a:endParaRPr kumimoji="0" lang="en-GB" altLang="en-US" sz="2000" b="0" i="0" u="none" strike="noStrike" cap="none" normalizeH="0" baseline="0" dirty="0">
              <a:ln>
                <a:noFill/>
              </a:ln>
              <a:solidFill>
                <a:schemeClr val="tx1"/>
              </a:solidFill>
              <a:effectLst/>
              <a:latin typeface="+mn-lt"/>
            </a:endParaRPr>
          </a:p>
        </p:txBody>
      </p:sp>
      <p:sp>
        <p:nvSpPr>
          <p:cNvPr id="2" name="Date Placeholder 1"/>
          <p:cNvSpPr>
            <a:spLocks noGrp="1"/>
          </p:cNvSpPr>
          <p:nvPr>
            <p:ph type="dt" sz="half" idx="10"/>
          </p:nvPr>
        </p:nvSpPr>
        <p:spPr/>
        <p:txBody>
          <a:bodyPr/>
          <a:lstStyle/>
          <a:p>
            <a:fld id="{A163E6E5-0C14-4812-BC6F-E6ACEAD9D1BF}"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17</a:t>
            </a:fld>
            <a:endParaRPr lang="en-US"/>
          </a:p>
        </p:txBody>
      </p:sp>
    </p:spTree>
    <p:extLst>
      <p:ext uri="{BB962C8B-B14F-4D97-AF65-F5344CB8AC3E}">
        <p14:creationId xmlns:p14="http://schemas.microsoft.com/office/powerpoint/2010/main" val="872629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6219" y="540825"/>
            <a:ext cx="3055716" cy="750975"/>
          </a:xfrm>
          <a:prstGeom prst="rect">
            <a:avLst/>
          </a:prstGeom>
        </p:spPr>
        <p:txBody>
          <a:bodyPr wrap="square">
            <a:spAutoFit/>
          </a:bodyPr>
          <a:lstStyle/>
          <a:p>
            <a:pPr marL="457200" algn="just">
              <a:lnSpc>
                <a:spcPct val="107000"/>
              </a:lnSpc>
              <a:spcAft>
                <a:spcPts val="800"/>
              </a:spcAft>
              <a:tabLst>
                <a:tab pos="721995" algn="l"/>
              </a:tabLst>
            </a:pPr>
            <a:r>
              <a:rPr lang="en-GB" sz="2000" b="1" dirty="0">
                <a:ea typeface="Calibri" panose="020F0502020204030204" pitchFamily="34" charset="0"/>
                <a:cs typeface="Times New Roman" panose="02020603050405020304" pitchFamily="18" charset="0"/>
              </a:rPr>
              <a:t>2</a:t>
            </a:r>
            <a:r>
              <a:rPr lang="en-GB" sz="2000" b="1" baseline="30000" dirty="0">
                <a:ea typeface="Calibri" panose="020F0502020204030204" pitchFamily="34" charset="0"/>
                <a:cs typeface="Times New Roman" panose="02020603050405020304" pitchFamily="18" charset="0"/>
              </a:rPr>
              <a:t>nd</a:t>
            </a:r>
            <a:r>
              <a:rPr lang="en-GB" sz="2000" b="1" dirty="0">
                <a:ea typeface="Calibri" panose="020F0502020204030204" pitchFamily="34" charset="0"/>
                <a:cs typeface="Times New Roman" panose="02020603050405020304" pitchFamily="18" charset="0"/>
              </a:rPr>
              <a:t>Approach (All the 4 quantum numbers)</a:t>
            </a:r>
            <a:endParaRPr lang="en-GB" sz="2000" b="1" dirty="0">
              <a:effectLst/>
              <a:ea typeface="Calibri" panose="020F0502020204030204" pitchFamily="34"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513344711"/>
              </p:ext>
            </p:extLst>
          </p:nvPr>
        </p:nvGraphicFramePr>
        <p:xfrm>
          <a:off x="3897976" y="143396"/>
          <a:ext cx="4505244" cy="5851559"/>
        </p:xfrm>
        <a:graphic>
          <a:graphicData uri="http://schemas.openxmlformats.org/presentationml/2006/ole">
            <mc:AlternateContent xmlns:mc="http://schemas.openxmlformats.org/markup-compatibility/2006">
              <mc:Choice xmlns:v="urn:schemas-microsoft-com:vml" Requires="v">
                <p:oleObj spid="_x0000_s4119" name="Документ" r:id="rId3" imgW="5723356" imgH="7432349" progId="Word.Document.12">
                  <p:embed/>
                </p:oleObj>
              </mc:Choice>
              <mc:Fallback>
                <p:oleObj name="Документ" r:id="rId3" imgW="5723356" imgH="7432349" progId="Word.Document.12">
                  <p:embed/>
                  <p:pic>
                    <p:nvPicPr>
                      <p:cNvPr id="0" name=""/>
                      <p:cNvPicPr/>
                      <p:nvPr/>
                    </p:nvPicPr>
                    <p:blipFill>
                      <a:blip r:embed="rId4"/>
                      <a:stretch>
                        <a:fillRect/>
                      </a:stretch>
                    </p:blipFill>
                    <p:spPr>
                      <a:xfrm>
                        <a:off x="3897976" y="143396"/>
                        <a:ext cx="4505244" cy="5851559"/>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19707DE9-3B1B-483B-8D53-8E96E99F32CC}"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18</a:t>
            </a:fld>
            <a:endParaRPr lang="en-US"/>
          </a:p>
        </p:txBody>
      </p:sp>
    </p:spTree>
    <p:extLst>
      <p:ext uri="{BB962C8B-B14F-4D97-AF65-F5344CB8AC3E}">
        <p14:creationId xmlns:p14="http://schemas.microsoft.com/office/powerpoint/2010/main" val="946051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5625" y="687053"/>
            <a:ext cx="8374284" cy="4702826"/>
          </a:xfrm>
          <a:prstGeom prst="rect">
            <a:avLst/>
          </a:prstGeom>
        </p:spPr>
        <p:txBody>
          <a:bodyPr wrap="square">
            <a:spAutoFit/>
          </a:bodyPr>
          <a:lstStyle/>
          <a:p>
            <a:pPr algn="just">
              <a:lnSpc>
                <a:spcPct val="107000"/>
              </a:lnSpc>
              <a:spcAft>
                <a:spcPts val="0"/>
              </a:spcAft>
            </a:pPr>
            <a:r>
              <a:rPr lang="en-GB" sz="2000" dirty="0">
                <a:ea typeface="Calibri" panose="020F0502020204030204" pitchFamily="34" charset="0"/>
                <a:cs typeface="Times New Roman" panose="02020603050405020304" pitchFamily="18" charset="0"/>
              </a:rPr>
              <a:t>In the second approach, the atomic orbitals in the various shells are filled in this order: 1s, 2s, 2p, 3s, 3p, 4s, 3d, 4p, 5s, 4d, 5p, 6s, 4f, 5d, 6p, 7s etc…</a:t>
            </a:r>
          </a:p>
          <a:p>
            <a:pPr algn="just">
              <a:lnSpc>
                <a:spcPct val="107000"/>
              </a:lnSpc>
              <a:spcAft>
                <a:spcPts val="0"/>
              </a:spcAft>
            </a:pPr>
            <a:endParaRPr lang="en-GB" sz="2000" dirty="0">
              <a:ea typeface="Calibri" panose="020F0502020204030204" pitchFamily="34" charset="0"/>
              <a:cs typeface="Times New Roman" panose="02020603050405020304" pitchFamily="18" charset="0"/>
            </a:endParaRPr>
          </a:p>
          <a:p>
            <a:pPr marL="457200" algn="just">
              <a:lnSpc>
                <a:spcPct val="107000"/>
              </a:lnSpc>
              <a:spcAft>
                <a:spcPts val="0"/>
              </a:spcAft>
            </a:pPr>
            <a:r>
              <a:rPr lang="en-GB" sz="2000" dirty="0">
                <a:ea typeface="Calibri" panose="020F0502020204030204" pitchFamily="34" charset="0"/>
                <a:cs typeface="Times New Roman" panose="02020603050405020304" pitchFamily="18" charset="0"/>
              </a:rPr>
              <a:t> </a:t>
            </a:r>
          </a:p>
          <a:p>
            <a:pPr algn="just">
              <a:lnSpc>
                <a:spcPct val="107000"/>
              </a:lnSpc>
              <a:spcAft>
                <a:spcPts val="0"/>
              </a:spcAft>
            </a:pPr>
            <a:r>
              <a:rPr lang="en-GB" sz="2000" dirty="0">
                <a:ea typeface="Calibri" panose="020F0502020204030204" pitchFamily="34" charset="0"/>
                <a:cs typeface="Times New Roman" panose="02020603050405020304" pitchFamily="18" charset="0"/>
              </a:rPr>
              <a:t>Two other rules are considered. </a:t>
            </a:r>
          </a:p>
          <a:p>
            <a:pPr algn="just">
              <a:lnSpc>
                <a:spcPct val="107000"/>
              </a:lnSpc>
              <a:spcAft>
                <a:spcPts val="0"/>
              </a:spcAft>
            </a:pPr>
            <a:endParaRPr lang="en-GB" sz="2000" dirty="0">
              <a:ea typeface="Calibri" panose="020F0502020204030204" pitchFamily="34" charset="0"/>
              <a:cs typeface="Times New Roman" panose="02020603050405020304" pitchFamily="18" charset="0"/>
            </a:endParaRPr>
          </a:p>
          <a:p>
            <a:pPr marL="457200" algn="just">
              <a:lnSpc>
                <a:spcPct val="107000"/>
              </a:lnSpc>
              <a:spcAft>
                <a:spcPts val="0"/>
              </a:spcAft>
            </a:pPr>
            <a:r>
              <a:rPr lang="en-GB" sz="2000" dirty="0">
                <a:ea typeface="Calibri" panose="020F0502020204030204" pitchFamily="34" charset="0"/>
                <a:cs typeface="Times New Roman" panose="02020603050405020304" pitchFamily="18" charset="0"/>
              </a:rPr>
              <a:t> </a:t>
            </a:r>
          </a:p>
          <a:p>
            <a:pPr marL="342900" lvl="0" indent="-342900" algn="just">
              <a:lnSpc>
                <a:spcPct val="107000"/>
              </a:lnSpc>
              <a:spcAft>
                <a:spcPts val="0"/>
              </a:spcAft>
              <a:buFont typeface="Courier New" panose="02070309020205020404" pitchFamily="49" charset="0"/>
              <a:buChar char="o"/>
            </a:pPr>
            <a:r>
              <a:rPr lang="en-GB" sz="2000" b="1" dirty="0">
                <a:ea typeface="Calibri" panose="020F0502020204030204" pitchFamily="34" charset="0"/>
                <a:cs typeface="Times New Roman" panose="02020603050405020304" pitchFamily="18" charset="0"/>
              </a:rPr>
              <a:t>Hund’s rule</a:t>
            </a:r>
            <a:r>
              <a:rPr lang="en-GB" sz="2000" dirty="0">
                <a:ea typeface="Calibri" panose="020F0502020204030204" pitchFamily="34" charset="0"/>
                <a:cs typeface="Times New Roman" panose="02020603050405020304" pitchFamily="18" charset="0"/>
              </a:rPr>
              <a:t>: for this rule, in filling degenerate orbitals, they are filled singly with electrons to the maximum before pairing up the electrons in the orbital. </a:t>
            </a: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GB" sz="2000" b="1" dirty="0">
                <a:ea typeface="Calibri" panose="020F0502020204030204" pitchFamily="34" charset="0"/>
                <a:cs typeface="Times New Roman" panose="02020603050405020304" pitchFamily="18" charset="0"/>
              </a:rPr>
              <a:t>Pauli’s exclusion principle</a:t>
            </a:r>
            <a:r>
              <a:rPr lang="en-GB" sz="2000" dirty="0">
                <a:ea typeface="Calibri" panose="020F0502020204030204" pitchFamily="34" charset="0"/>
                <a:cs typeface="Times New Roman" panose="02020603050405020304" pitchFamily="18" charset="0"/>
              </a:rPr>
              <a:t>: No two electrons in an orbital will have all the four quantum numbers being the same. </a:t>
            </a:r>
            <a:endParaRPr lang="en-GB" sz="2000" dirty="0">
              <a:effectLst/>
              <a:ea typeface="Calibri" panose="020F0502020204030204" pitchFamily="34"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E08E7B7E-A349-4234-904D-44EDAE88A84B}" type="datetime1">
              <a:rPr lang="en-US" smtClean="0"/>
              <a:t>2/1/2021</a:t>
            </a:fld>
            <a:endParaRPr lang="en-US"/>
          </a:p>
        </p:txBody>
      </p:sp>
      <p:sp>
        <p:nvSpPr>
          <p:cNvPr id="4" name="Slide Number Placeholder 3"/>
          <p:cNvSpPr>
            <a:spLocks noGrp="1"/>
          </p:cNvSpPr>
          <p:nvPr>
            <p:ph type="sldNum" sz="quarter" idx="12"/>
          </p:nvPr>
        </p:nvSpPr>
        <p:spPr/>
        <p:txBody>
          <a:bodyPr/>
          <a:lstStyle/>
          <a:p>
            <a:fld id="{F4801FD5-11B4-DE43-ACA2-E85EEB9A6F9C}" type="slidenum">
              <a:rPr lang="en-US" smtClean="0"/>
              <a:t>19</a:t>
            </a:fld>
            <a:endParaRPr lang="en-US"/>
          </a:p>
        </p:txBody>
      </p:sp>
    </p:spTree>
    <p:extLst>
      <p:ext uri="{BB962C8B-B14F-4D97-AF65-F5344CB8AC3E}">
        <p14:creationId xmlns:p14="http://schemas.microsoft.com/office/powerpoint/2010/main" val="349448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04800" y="2361235"/>
            <a:ext cx="8534400" cy="646331"/>
          </a:xfrm>
        </p:spPr>
        <p:txBody>
          <a:bodyPr>
            <a:normAutofit fontScale="90000"/>
          </a:bodyPr>
          <a:lstStyle/>
          <a:p>
            <a:br>
              <a:rPr lang="en-US" sz="2400" b="1" dirty="0">
                <a:latin typeface="Helvetica"/>
                <a:cs typeface="Helvetica"/>
              </a:rPr>
            </a:br>
            <a:br>
              <a:rPr lang="en-US" sz="2400" b="1" dirty="0">
                <a:latin typeface="Helvetica"/>
                <a:cs typeface="Helvetica"/>
              </a:rPr>
            </a:br>
            <a:br>
              <a:rPr lang="en-US" sz="2400" b="1" dirty="0">
                <a:latin typeface="Helvetica"/>
                <a:cs typeface="Helvetica"/>
              </a:rPr>
            </a:br>
            <a:endParaRPr lang="en-US" sz="2400" b="1" dirty="0">
              <a:latin typeface="Helvetica"/>
              <a:cs typeface="Helvetica"/>
            </a:endParaRPr>
          </a:p>
        </p:txBody>
      </p:sp>
      <p:sp>
        <p:nvSpPr>
          <p:cNvPr id="3" name="TextBox 2"/>
          <p:cNvSpPr txBox="1"/>
          <p:nvPr/>
        </p:nvSpPr>
        <p:spPr>
          <a:xfrm>
            <a:off x="864243" y="2361235"/>
            <a:ext cx="7415514" cy="646331"/>
          </a:xfrm>
          <a:prstGeom prst="rect">
            <a:avLst/>
          </a:prstGeom>
          <a:noFill/>
        </p:spPr>
        <p:txBody>
          <a:bodyPr wrap="square" rtlCol="0">
            <a:spAutoFit/>
          </a:bodyPr>
          <a:lstStyle/>
          <a:p>
            <a:pPr algn="ctr"/>
            <a:r>
              <a:rPr lang="en-GB" sz="3600" b="1" dirty="0"/>
              <a:t>LECTURE TWO</a:t>
            </a:r>
          </a:p>
        </p:txBody>
      </p:sp>
      <p:sp>
        <p:nvSpPr>
          <p:cNvPr id="5" name="Rectangle 4"/>
          <p:cNvSpPr/>
          <p:nvPr/>
        </p:nvSpPr>
        <p:spPr>
          <a:xfrm>
            <a:off x="2002939" y="3383231"/>
            <a:ext cx="5354864" cy="523220"/>
          </a:xfrm>
          <a:prstGeom prst="rect">
            <a:avLst/>
          </a:prstGeom>
        </p:spPr>
        <p:txBody>
          <a:bodyPr wrap="none">
            <a:spAutoFit/>
          </a:bodyPr>
          <a:lstStyle/>
          <a:p>
            <a:pPr lvl="0" algn="ctr"/>
            <a:r>
              <a:rPr lang="en-GB" sz="2800" b="1" dirty="0">
                <a:solidFill>
                  <a:srgbClr val="0070C0"/>
                </a:solidFill>
              </a:rPr>
              <a:t>Structure and Properties of Matter</a:t>
            </a:r>
          </a:p>
        </p:txBody>
      </p:sp>
      <p:sp>
        <p:nvSpPr>
          <p:cNvPr id="2" name="Date Placeholder 1"/>
          <p:cNvSpPr>
            <a:spLocks noGrp="1"/>
          </p:cNvSpPr>
          <p:nvPr>
            <p:ph type="dt" sz="half" idx="10"/>
          </p:nvPr>
        </p:nvSpPr>
        <p:spPr/>
        <p:txBody>
          <a:bodyPr/>
          <a:lstStyle/>
          <a:p>
            <a:fld id="{406D8A3D-A7B6-4DEE-BE76-635F25A38F4E}" type="datetime1">
              <a:rPr lang="en-US" smtClean="0"/>
              <a:t>2/1/2021</a:t>
            </a:fld>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2</a:t>
            </a:fld>
            <a:endParaRPr lang="en-US"/>
          </a:p>
        </p:txBody>
      </p:sp>
    </p:spTree>
    <p:extLst>
      <p:ext uri="{BB962C8B-B14F-4D97-AF65-F5344CB8AC3E}">
        <p14:creationId xmlns:p14="http://schemas.microsoft.com/office/powerpoint/2010/main" val="1525543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53545605"/>
              </p:ext>
            </p:extLst>
          </p:nvPr>
        </p:nvGraphicFramePr>
        <p:xfrm>
          <a:off x="1160805" y="479595"/>
          <a:ext cx="7554930" cy="280480"/>
        </p:xfrm>
        <a:graphic>
          <a:graphicData uri="http://schemas.openxmlformats.org/drawingml/2006/table">
            <a:tbl>
              <a:tblPr firstRow="1" firstCol="1" bandRow="1"/>
              <a:tblGrid>
                <a:gridCol w="1403526">
                  <a:extLst>
                    <a:ext uri="{9D8B030D-6E8A-4147-A177-3AD203B41FA5}">
                      <a16:colId xmlns:a16="http://schemas.microsoft.com/office/drawing/2014/main" val="3007520084"/>
                    </a:ext>
                  </a:extLst>
                </a:gridCol>
                <a:gridCol w="520959">
                  <a:extLst>
                    <a:ext uri="{9D8B030D-6E8A-4147-A177-3AD203B41FA5}">
                      <a16:colId xmlns:a16="http://schemas.microsoft.com/office/drawing/2014/main" val="1832579583"/>
                    </a:ext>
                  </a:extLst>
                </a:gridCol>
                <a:gridCol w="677247">
                  <a:extLst>
                    <a:ext uri="{9D8B030D-6E8A-4147-A177-3AD203B41FA5}">
                      <a16:colId xmlns:a16="http://schemas.microsoft.com/office/drawing/2014/main" val="2128071366"/>
                    </a:ext>
                  </a:extLst>
                </a:gridCol>
                <a:gridCol w="582248">
                  <a:extLst>
                    <a:ext uri="{9D8B030D-6E8A-4147-A177-3AD203B41FA5}">
                      <a16:colId xmlns:a16="http://schemas.microsoft.com/office/drawing/2014/main" val="2958983820"/>
                    </a:ext>
                  </a:extLst>
                </a:gridCol>
                <a:gridCol w="582248">
                  <a:extLst>
                    <a:ext uri="{9D8B030D-6E8A-4147-A177-3AD203B41FA5}">
                      <a16:colId xmlns:a16="http://schemas.microsoft.com/office/drawing/2014/main" val="1728246265"/>
                    </a:ext>
                  </a:extLst>
                </a:gridCol>
                <a:gridCol w="775310">
                  <a:extLst>
                    <a:ext uri="{9D8B030D-6E8A-4147-A177-3AD203B41FA5}">
                      <a16:colId xmlns:a16="http://schemas.microsoft.com/office/drawing/2014/main" val="2304113356"/>
                    </a:ext>
                  </a:extLst>
                </a:gridCol>
                <a:gridCol w="539346">
                  <a:extLst>
                    <a:ext uri="{9D8B030D-6E8A-4147-A177-3AD203B41FA5}">
                      <a16:colId xmlns:a16="http://schemas.microsoft.com/office/drawing/2014/main" val="3163518928"/>
                    </a:ext>
                  </a:extLst>
                </a:gridCol>
                <a:gridCol w="676226">
                  <a:extLst>
                    <a:ext uri="{9D8B030D-6E8A-4147-A177-3AD203B41FA5}">
                      <a16:colId xmlns:a16="http://schemas.microsoft.com/office/drawing/2014/main" val="851113071"/>
                    </a:ext>
                  </a:extLst>
                </a:gridCol>
                <a:gridCol w="666011">
                  <a:extLst>
                    <a:ext uri="{9D8B030D-6E8A-4147-A177-3AD203B41FA5}">
                      <a16:colId xmlns:a16="http://schemas.microsoft.com/office/drawing/2014/main" val="4062115902"/>
                    </a:ext>
                  </a:extLst>
                </a:gridCol>
                <a:gridCol w="592463">
                  <a:extLst>
                    <a:ext uri="{9D8B030D-6E8A-4147-A177-3AD203B41FA5}">
                      <a16:colId xmlns:a16="http://schemas.microsoft.com/office/drawing/2014/main" val="1211777831"/>
                    </a:ext>
                  </a:extLst>
                </a:gridCol>
                <a:gridCol w="539346">
                  <a:extLst>
                    <a:ext uri="{9D8B030D-6E8A-4147-A177-3AD203B41FA5}">
                      <a16:colId xmlns:a16="http://schemas.microsoft.com/office/drawing/2014/main" val="2648723266"/>
                    </a:ext>
                  </a:extLst>
                </a:gridCol>
              </a:tblGrid>
              <a:tr h="215900">
                <a:tc>
                  <a:txBody>
                    <a:bodyPr/>
                    <a:lstStyle/>
                    <a:p>
                      <a:pPr algn="l">
                        <a:lnSpc>
                          <a:spcPct val="107000"/>
                        </a:lnSpc>
                        <a:spcAft>
                          <a:spcPts val="0"/>
                        </a:spcAft>
                      </a:pPr>
                      <a:r>
                        <a:rPr lang="en-GB" sz="1800" dirty="0">
                          <a:effectLst/>
                          <a:latin typeface="+mn-lt"/>
                          <a:ea typeface="Calibri" panose="020F0502020204030204" pitchFamily="34" charset="0"/>
                          <a:cs typeface="Times New Roman" panose="02020603050405020304" pitchFamily="18" charset="0"/>
                        </a:rPr>
                        <a:t>Sc=</a:t>
                      </a:r>
                      <a:r>
                        <a:rPr lang="en-GB" sz="1800" dirty="0">
                          <a:solidFill>
                            <a:srgbClr val="000000"/>
                          </a:solidFill>
                          <a:effectLst/>
                          <a:latin typeface="+mn-lt"/>
                          <a:ea typeface="Times New Roman" panose="02020603050405020304" pitchFamily="18" charset="0"/>
                          <a:cs typeface="Times New Roman" panose="02020603050405020304" pitchFamily="18" charset="0"/>
                        </a:rPr>
                        <a:t>1s</a:t>
                      </a:r>
                      <a:r>
                        <a:rPr lang="en-GB" sz="18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2s</a:t>
                      </a:r>
                      <a:r>
                        <a:rPr lang="en-GB" sz="18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just">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2p</a:t>
                      </a:r>
                      <a:r>
                        <a:rPr lang="en-GB" sz="1800" baseline="30000" dirty="0">
                          <a:solidFill>
                            <a:srgbClr val="000000"/>
                          </a:solidFill>
                          <a:effectLst/>
                          <a:latin typeface="+mn-lt"/>
                          <a:ea typeface="Times New Roman" panose="02020603050405020304" pitchFamily="18" charset="0"/>
                          <a:cs typeface="Times New Roman" panose="02020603050405020304" pitchFamily="18" charset="0"/>
                        </a:rPr>
                        <a:t>6</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l">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3s</a:t>
                      </a:r>
                      <a:r>
                        <a:rPr lang="en-GB" sz="18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3p</a:t>
                      </a:r>
                      <a:r>
                        <a:rPr lang="en-GB" sz="1800" baseline="30000" dirty="0">
                          <a:solidFill>
                            <a:srgbClr val="000000"/>
                          </a:solidFill>
                          <a:effectLst/>
                          <a:latin typeface="+mn-lt"/>
                          <a:ea typeface="Times New Roman" panose="02020603050405020304" pitchFamily="18" charset="0"/>
                          <a:cs typeface="Times New Roman" panose="02020603050405020304" pitchFamily="18" charset="0"/>
                        </a:rPr>
                        <a:t>6</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3d</a:t>
                      </a:r>
                      <a:r>
                        <a:rPr lang="en-GB" sz="1800" baseline="30000" dirty="0">
                          <a:solidFill>
                            <a:srgbClr val="000000"/>
                          </a:solidFill>
                          <a:effectLst/>
                          <a:latin typeface="+mn-lt"/>
                          <a:ea typeface="Times New Roman" panose="02020603050405020304" pitchFamily="18" charset="0"/>
                          <a:cs typeface="Times New Roman" panose="02020603050405020304" pitchFamily="18" charset="0"/>
                        </a:rPr>
                        <a:t>1</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4s</a:t>
                      </a:r>
                      <a:r>
                        <a:rPr lang="en-GB" sz="18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or</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[Ar] </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3d</a:t>
                      </a:r>
                      <a:r>
                        <a:rPr lang="en-GB" sz="1800" baseline="30000" dirty="0">
                          <a:solidFill>
                            <a:srgbClr val="000000"/>
                          </a:solidFill>
                          <a:effectLst/>
                          <a:latin typeface="+mn-lt"/>
                          <a:ea typeface="Times New Roman" panose="02020603050405020304" pitchFamily="18" charset="0"/>
                          <a:cs typeface="Times New Roman" panose="02020603050405020304" pitchFamily="18" charset="0"/>
                        </a:rPr>
                        <a:t>1</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800" dirty="0">
                          <a:solidFill>
                            <a:srgbClr val="000000"/>
                          </a:solidFill>
                          <a:effectLst/>
                          <a:latin typeface="+mn-lt"/>
                          <a:ea typeface="Times New Roman" panose="02020603050405020304" pitchFamily="18" charset="0"/>
                          <a:cs typeface="Times New Roman" panose="02020603050405020304" pitchFamily="18" charset="0"/>
                        </a:rPr>
                        <a:t>4s</a:t>
                      </a:r>
                      <a:r>
                        <a:rPr lang="en-GB" sz="18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8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8402663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501622105"/>
              </p:ext>
            </p:extLst>
          </p:nvPr>
        </p:nvGraphicFramePr>
        <p:xfrm>
          <a:off x="2372817" y="1579720"/>
          <a:ext cx="4169322" cy="3014853"/>
        </p:xfrm>
        <a:graphic>
          <a:graphicData uri="http://schemas.openxmlformats.org/drawingml/2006/table">
            <a:tbl>
              <a:tblPr firstRow="1" firstCol="1" bandRow="1"/>
              <a:tblGrid>
                <a:gridCol w="608467">
                  <a:extLst>
                    <a:ext uri="{9D8B030D-6E8A-4147-A177-3AD203B41FA5}">
                      <a16:colId xmlns:a16="http://schemas.microsoft.com/office/drawing/2014/main" val="1459323110"/>
                    </a:ext>
                  </a:extLst>
                </a:gridCol>
                <a:gridCol w="687832">
                  <a:extLst>
                    <a:ext uri="{9D8B030D-6E8A-4147-A177-3AD203B41FA5}">
                      <a16:colId xmlns:a16="http://schemas.microsoft.com/office/drawing/2014/main" val="146079876"/>
                    </a:ext>
                  </a:extLst>
                </a:gridCol>
                <a:gridCol w="550266">
                  <a:extLst>
                    <a:ext uri="{9D8B030D-6E8A-4147-A177-3AD203B41FA5}">
                      <a16:colId xmlns:a16="http://schemas.microsoft.com/office/drawing/2014/main" val="2679493234"/>
                    </a:ext>
                  </a:extLst>
                </a:gridCol>
                <a:gridCol w="833335">
                  <a:extLst>
                    <a:ext uri="{9D8B030D-6E8A-4147-A177-3AD203B41FA5}">
                      <a16:colId xmlns:a16="http://schemas.microsoft.com/office/drawing/2014/main" val="888930479"/>
                    </a:ext>
                  </a:extLst>
                </a:gridCol>
                <a:gridCol w="814817">
                  <a:extLst>
                    <a:ext uri="{9D8B030D-6E8A-4147-A177-3AD203B41FA5}">
                      <a16:colId xmlns:a16="http://schemas.microsoft.com/office/drawing/2014/main" val="1061444337"/>
                    </a:ext>
                  </a:extLst>
                </a:gridCol>
                <a:gridCol w="674605">
                  <a:extLst>
                    <a:ext uri="{9D8B030D-6E8A-4147-A177-3AD203B41FA5}">
                      <a16:colId xmlns:a16="http://schemas.microsoft.com/office/drawing/2014/main" val="1128612117"/>
                    </a:ext>
                  </a:extLst>
                </a:gridCol>
              </a:tblGrid>
              <a:tr h="238125">
                <a:tc>
                  <a:txBody>
                    <a:bodyPr/>
                    <a:lstStyle/>
                    <a:p>
                      <a:pPr algn="r">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22</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Ti</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[Ar] </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3d</a:t>
                      </a:r>
                      <a:r>
                        <a:rPr lang="en-GB" sz="1600" baseline="30000">
                          <a:solidFill>
                            <a:srgbClr val="000000"/>
                          </a:solidFill>
                          <a:effectLst/>
                          <a:latin typeface="+mn-lt"/>
                          <a:ea typeface="Times New Roman" panose="02020603050405020304" pitchFamily="18" charset="0"/>
                          <a:cs typeface="Times New Roman" panose="02020603050405020304" pitchFamily="18" charset="0"/>
                        </a:rPr>
                        <a:t>2</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4s</a:t>
                      </a:r>
                      <a:r>
                        <a:rPr lang="en-GB" sz="1600" baseline="30000">
                          <a:solidFill>
                            <a:srgbClr val="000000"/>
                          </a:solidFill>
                          <a:effectLst/>
                          <a:latin typeface="+mn-lt"/>
                          <a:ea typeface="Times New Roman" panose="02020603050405020304" pitchFamily="18" charset="0"/>
                          <a:cs typeface="Times New Roman" panose="02020603050405020304" pitchFamily="18" charset="0"/>
                        </a:rPr>
                        <a:t>2</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4164782848"/>
                  </a:ext>
                </a:extLst>
              </a:tr>
              <a:tr h="238125">
                <a:tc>
                  <a:txBody>
                    <a:bodyPr/>
                    <a:lstStyle/>
                    <a:p>
                      <a:pPr algn="r">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23</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V</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[Ar] </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3d</a:t>
                      </a:r>
                      <a:r>
                        <a:rPr lang="en-GB" sz="1600" baseline="30000" dirty="0">
                          <a:solidFill>
                            <a:srgbClr val="000000"/>
                          </a:solidFill>
                          <a:effectLst/>
                          <a:latin typeface="+mn-lt"/>
                          <a:ea typeface="Times New Roman" panose="02020603050405020304" pitchFamily="18" charset="0"/>
                          <a:cs typeface="Times New Roman" panose="02020603050405020304" pitchFamily="18" charset="0"/>
                        </a:rPr>
                        <a:t>3</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4s</a:t>
                      </a:r>
                      <a:r>
                        <a:rPr lang="en-GB" sz="1600" baseline="30000">
                          <a:solidFill>
                            <a:srgbClr val="000000"/>
                          </a:solidFill>
                          <a:effectLst/>
                          <a:latin typeface="+mn-lt"/>
                          <a:ea typeface="Times New Roman" panose="02020603050405020304" pitchFamily="18" charset="0"/>
                          <a:cs typeface="Times New Roman" panose="02020603050405020304" pitchFamily="18" charset="0"/>
                        </a:rPr>
                        <a:t>2</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2324677582"/>
                  </a:ext>
                </a:extLst>
              </a:tr>
              <a:tr h="238125">
                <a:tc>
                  <a:txBody>
                    <a:bodyPr/>
                    <a:lstStyle/>
                    <a:p>
                      <a:pPr algn="r">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24</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Cr</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[Ar] </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3d</a:t>
                      </a:r>
                      <a:r>
                        <a:rPr lang="en-GB" sz="1600" baseline="30000">
                          <a:solidFill>
                            <a:srgbClr val="000000"/>
                          </a:solidFill>
                          <a:effectLst/>
                          <a:latin typeface="+mn-lt"/>
                          <a:ea typeface="Times New Roman" panose="02020603050405020304" pitchFamily="18" charset="0"/>
                          <a:cs typeface="Times New Roman" panose="02020603050405020304" pitchFamily="18" charset="0"/>
                        </a:rPr>
                        <a:t>5</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4s</a:t>
                      </a:r>
                      <a:r>
                        <a:rPr lang="en-GB" sz="1600" baseline="30000" dirty="0">
                          <a:solidFill>
                            <a:srgbClr val="000000"/>
                          </a:solidFill>
                          <a:effectLst/>
                          <a:latin typeface="+mn-lt"/>
                          <a:ea typeface="Times New Roman" panose="02020603050405020304" pitchFamily="18" charset="0"/>
                          <a:cs typeface="Times New Roman" panose="02020603050405020304" pitchFamily="18" charset="0"/>
                        </a:rPr>
                        <a:t>1</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57354447"/>
                  </a:ext>
                </a:extLst>
              </a:tr>
              <a:tr h="238125">
                <a:tc gridSpan="6">
                  <a:txBody>
                    <a:bodyPr/>
                    <a:lstStyle/>
                    <a:p>
                      <a:pPr algn="l">
                        <a:lnSpc>
                          <a:spcPct val="107000"/>
                        </a:lnSpc>
                        <a:spcAft>
                          <a:spcPts val="0"/>
                        </a:spcAft>
                      </a:pPr>
                      <a:endParaRPr lang="en-GB" sz="1600" dirty="0">
                        <a:effectLst/>
                        <a:latin typeface="+mn-lt"/>
                        <a:ea typeface="Calibri" panose="020F0502020204030204" pitchFamily="34" charset="0"/>
                        <a:cs typeface="Times New Roman" panose="02020603050405020304" pitchFamily="18" charset="0"/>
                      </a:endParaRPr>
                    </a:p>
                    <a:p>
                      <a:pPr algn="l">
                        <a:lnSpc>
                          <a:spcPct val="107000"/>
                        </a:lnSpc>
                        <a:spcAft>
                          <a:spcPts val="0"/>
                        </a:spcAft>
                      </a:pPr>
                      <a:endParaRPr lang="en-GB" sz="1600" dirty="0">
                        <a:effectLst/>
                        <a:latin typeface="+mn-lt"/>
                        <a:ea typeface="Calibri" panose="020F0502020204030204" pitchFamily="34" charset="0"/>
                        <a:cs typeface="Times New Roman" panose="02020603050405020304" pitchFamily="18" charset="0"/>
                      </a:endParaRPr>
                    </a:p>
                    <a:p>
                      <a:pPr algn="l">
                        <a:lnSpc>
                          <a:spcPct val="107000"/>
                        </a:lnSpc>
                        <a:spcAft>
                          <a:spcPts val="0"/>
                        </a:spcAft>
                      </a:pP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132488551"/>
                  </a:ext>
                </a:extLst>
              </a:tr>
              <a:tr h="238125">
                <a:tc>
                  <a:txBody>
                    <a:bodyPr/>
                    <a:lstStyle/>
                    <a:p>
                      <a:pPr algn="r">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25</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Mn</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[Ar] </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3d</a:t>
                      </a:r>
                      <a:r>
                        <a:rPr lang="en-GB" sz="1600" baseline="30000">
                          <a:solidFill>
                            <a:srgbClr val="000000"/>
                          </a:solidFill>
                          <a:effectLst/>
                          <a:latin typeface="+mn-lt"/>
                          <a:ea typeface="Times New Roman" panose="02020603050405020304" pitchFamily="18" charset="0"/>
                          <a:cs typeface="Times New Roman" panose="02020603050405020304" pitchFamily="18" charset="0"/>
                        </a:rPr>
                        <a:t>5</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4s</a:t>
                      </a:r>
                      <a:r>
                        <a:rPr lang="en-GB" sz="16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412508918"/>
                  </a:ext>
                </a:extLst>
              </a:tr>
              <a:tr h="238125">
                <a:tc>
                  <a:txBody>
                    <a:bodyPr/>
                    <a:lstStyle/>
                    <a:p>
                      <a:pPr algn="r">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26</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Fe</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[Ar] </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3d</a:t>
                      </a:r>
                      <a:r>
                        <a:rPr lang="en-GB" sz="1600" baseline="30000">
                          <a:solidFill>
                            <a:srgbClr val="000000"/>
                          </a:solidFill>
                          <a:effectLst/>
                          <a:latin typeface="+mn-lt"/>
                          <a:ea typeface="Times New Roman" panose="02020603050405020304" pitchFamily="18" charset="0"/>
                          <a:cs typeface="Times New Roman" panose="02020603050405020304" pitchFamily="18" charset="0"/>
                        </a:rPr>
                        <a:t>6</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4s</a:t>
                      </a:r>
                      <a:r>
                        <a:rPr lang="en-GB" sz="16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837229009"/>
                  </a:ext>
                </a:extLst>
              </a:tr>
              <a:tr h="238125">
                <a:tc>
                  <a:txBody>
                    <a:bodyPr/>
                    <a:lstStyle/>
                    <a:p>
                      <a:pPr algn="r">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27</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Co</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[Ar] </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3d</a:t>
                      </a:r>
                      <a:r>
                        <a:rPr lang="en-GB" sz="1600" baseline="30000">
                          <a:solidFill>
                            <a:srgbClr val="000000"/>
                          </a:solidFill>
                          <a:effectLst/>
                          <a:latin typeface="+mn-lt"/>
                          <a:ea typeface="Times New Roman" panose="02020603050405020304" pitchFamily="18" charset="0"/>
                          <a:cs typeface="Times New Roman" panose="02020603050405020304" pitchFamily="18" charset="0"/>
                        </a:rPr>
                        <a:t>7</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4s</a:t>
                      </a:r>
                      <a:r>
                        <a:rPr lang="en-GB" sz="16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3701715393"/>
                  </a:ext>
                </a:extLst>
              </a:tr>
              <a:tr h="238125">
                <a:tc>
                  <a:txBody>
                    <a:bodyPr/>
                    <a:lstStyle/>
                    <a:p>
                      <a:pPr algn="r">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28</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Ni</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[Ar] </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3d</a:t>
                      </a:r>
                      <a:r>
                        <a:rPr lang="en-GB" sz="1600" baseline="30000">
                          <a:solidFill>
                            <a:srgbClr val="000000"/>
                          </a:solidFill>
                          <a:effectLst/>
                          <a:latin typeface="+mn-lt"/>
                          <a:ea typeface="Times New Roman" panose="02020603050405020304" pitchFamily="18" charset="0"/>
                          <a:cs typeface="Times New Roman" panose="02020603050405020304" pitchFamily="18" charset="0"/>
                        </a:rPr>
                        <a:t>8</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4s</a:t>
                      </a:r>
                      <a:r>
                        <a:rPr lang="en-GB" sz="16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73068941"/>
                  </a:ext>
                </a:extLst>
              </a:tr>
              <a:tr h="238125">
                <a:tc>
                  <a:txBody>
                    <a:bodyPr/>
                    <a:lstStyle/>
                    <a:p>
                      <a:pPr algn="r">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29</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Cu</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[Ar] </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3d</a:t>
                      </a:r>
                      <a:r>
                        <a:rPr lang="en-GB" sz="1600" baseline="30000">
                          <a:solidFill>
                            <a:srgbClr val="000000"/>
                          </a:solidFill>
                          <a:effectLst/>
                          <a:latin typeface="+mn-lt"/>
                          <a:ea typeface="Times New Roman" panose="02020603050405020304" pitchFamily="18" charset="0"/>
                          <a:cs typeface="Times New Roman" panose="02020603050405020304" pitchFamily="18" charset="0"/>
                        </a:rPr>
                        <a:t>10</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4s</a:t>
                      </a:r>
                      <a:r>
                        <a:rPr lang="en-GB" sz="1600" baseline="30000" dirty="0">
                          <a:solidFill>
                            <a:srgbClr val="000000"/>
                          </a:solidFill>
                          <a:effectLst/>
                          <a:latin typeface="+mn-lt"/>
                          <a:ea typeface="Times New Roman" panose="02020603050405020304" pitchFamily="18" charset="0"/>
                          <a:cs typeface="Times New Roman" panose="02020603050405020304" pitchFamily="18" charset="0"/>
                        </a:rPr>
                        <a:t>1</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549936153"/>
                  </a:ext>
                </a:extLst>
              </a:tr>
              <a:tr h="238125">
                <a:tc>
                  <a:txBody>
                    <a:bodyPr/>
                    <a:lstStyle/>
                    <a:p>
                      <a:pPr algn="r">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30</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Zn</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[Ar] </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a:solidFill>
                            <a:srgbClr val="000000"/>
                          </a:solidFill>
                          <a:effectLst/>
                          <a:latin typeface="+mn-lt"/>
                          <a:ea typeface="Times New Roman" panose="02020603050405020304" pitchFamily="18" charset="0"/>
                          <a:cs typeface="Times New Roman" panose="02020603050405020304" pitchFamily="18" charset="0"/>
                        </a:rPr>
                        <a:t>3d</a:t>
                      </a:r>
                      <a:r>
                        <a:rPr lang="en-GB" sz="1600" baseline="30000">
                          <a:solidFill>
                            <a:srgbClr val="000000"/>
                          </a:solidFill>
                          <a:effectLst/>
                          <a:latin typeface="+mn-lt"/>
                          <a:ea typeface="Times New Roman" panose="02020603050405020304" pitchFamily="18" charset="0"/>
                          <a:cs typeface="Times New Roman" panose="02020603050405020304" pitchFamily="18" charset="0"/>
                        </a:rPr>
                        <a:t>10</a:t>
                      </a:r>
                      <a:endParaRPr lang="en-GB" sz="160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l">
                        <a:lnSpc>
                          <a:spcPct val="107000"/>
                        </a:lnSpc>
                        <a:spcAft>
                          <a:spcPts val="0"/>
                        </a:spcAft>
                      </a:pPr>
                      <a:r>
                        <a:rPr lang="en-GB" sz="1600" dirty="0">
                          <a:solidFill>
                            <a:srgbClr val="000000"/>
                          </a:solidFill>
                          <a:effectLst/>
                          <a:latin typeface="+mn-lt"/>
                          <a:ea typeface="Times New Roman" panose="02020603050405020304" pitchFamily="18" charset="0"/>
                          <a:cs typeface="Times New Roman" panose="02020603050405020304" pitchFamily="18" charset="0"/>
                        </a:rPr>
                        <a:t>4s</a:t>
                      </a:r>
                      <a:r>
                        <a:rPr lang="en-GB" sz="1600" baseline="30000" dirty="0">
                          <a:solidFill>
                            <a:srgbClr val="000000"/>
                          </a:solidFill>
                          <a:effectLst/>
                          <a:latin typeface="+mn-lt"/>
                          <a:ea typeface="Times New Roman" panose="02020603050405020304" pitchFamily="18" charset="0"/>
                          <a:cs typeface="Times New Roman" panose="02020603050405020304" pitchFamily="18" charset="0"/>
                        </a:rPr>
                        <a:t>2</a:t>
                      </a:r>
                      <a:endParaRPr lang="en-GB" sz="1600" dirty="0">
                        <a:effectLst/>
                        <a:latin typeface="+mn-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378044041"/>
                  </a:ext>
                </a:extLst>
              </a:tr>
            </a:tbl>
          </a:graphicData>
        </a:graphic>
      </p:graphicFrame>
      <p:sp>
        <p:nvSpPr>
          <p:cNvPr id="5" name="Rectangle 1"/>
          <p:cNvSpPr>
            <a:spLocks noChangeArrowheads="1"/>
          </p:cNvSpPr>
          <p:nvPr/>
        </p:nvSpPr>
        <p:spPr bwMode="auto">
          <a:xfrm>
            <a:off x="2571115" y="446459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Rectangle 5"/>
          <p:cNvSpPr/>
          <p:nvPr/>
        </p:nvSpPr>
        <p:spPr>
          <a:xfrm>
            <a:off x="2372817" y="2411153"/>
            <a:ext cx="4768764" cy="342786"/>
          </a:xfrm>
          <a:prstGeom prst="rect">
            <a:avLst/>
          </a:prstGeom>
        </p:spPr>
        <p:txBody>
          <a:bodyPr wrap="square">
            <a:spAutoFit/>
          </a:bodyPr>
          <a:lstStyle/>
          <a:p>
            <a:pPr>
              <a:lnSpc>
                <a:spcPct val="107000"/>
              </a:lnSpc>
            </a:pPr>
            <a:r>
              <a:rPr lang="en-GB" sz="1600" i="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NB: stability in which the 3d and 4s are half filled </a:t>
            </a:r>
            <a:endParaRPr lang="en-GB" sz="1600"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5A07F2EF-128F-4732-9B2E-C14E3DBBB9ED}" type="datetime1">
              <a:rPr lang="en-US" smtClean="0"/>
              <a:t>2/1/2021</a:t>
            </a:fld>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20</a:t>
            </a:fld>
            <a:endParaRPr lang="en-US"/>
          </a:p>
        </p:txBody>
      </p:sp>
    </p:spTree>
    <p:extLst>
      <p:ext uri="{BB962C8B-B14F-4D97-AF65-F5344CB8AC3E}">
        <p14:creationId xmlns:p14="http://schemas.microsoft.com/office/powerpoint/2010/main" val="3249472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GB" dirty="0"/>
              <a:t>Relevant E-books</a:t>
            </a:r>
          </a:p>
        </p:txBody>
      </p:sp>
      <p:graphicFrame>
        <p:nvGraphicFramePr>
          <p:cNvPr id="3" name="Object 2"/>
          <p:cNvGraphicFramePr>
            <a:graphicFrameLocks noChangeAspect="1"/>
          </p:cNvGraphicFramePr>
          <p:nvPr>
            <p:extLst>
              <p:ext uri="{D42A27DB-BD31-4B8C-83A1-F6EECF244321}">
                <p14:modId xmlns:p14="http://schemas.microsoft.com/office/powerpoint/2010/main" val="1943126733"/>
              </p:ext>
            </p:extLst>
          </p:nvPr>
        </p:nvGraphicFramePr>
        <p:xfrm>
          <a:off x="-920750" y="1690688"/>
          <a:ext cx="10960100" cy="1249362"/>
        </p:xfrm>
        <a:graphic>
          <a:graphicData uri="http://schemas.openxmlformats.org/presentationml/2006/ole">
            <mc:AlternateContent xmlns:mc="http://schemas.openxmlformats.org/markup-compatibility/2006">
              <mc:Choice xmlns:v="urn:schemas-microsoft-com:vml" Requires="v">
                <p:oleObj spid="_x0000_s5148" name="Packager Shell Object" showAsIcon="1" r:id="rId3" imgW="5110200" imgH="481320" progId="Package">
                  <p:embed/>
                </p:oleObj>
              </mc:Choice>
              <mc:Fallback>
                <p:oleObj name="Packager Shell Object" showAsIcon="1" r:id="rId3" imgW="5110200" imgH="481320" progId="Package">
                  <p:embed/>
                  <p:pic>
                    <p:nvPicPr>
                      <p:cNvPr id="0" name=""/>
                      <p:cNvPicPr/>
                      <p:nvPr/>
                    </p:nvPicPr>
                    <p:blipFill>
                      <a:blip r:embed="rId4"/>
                      <a:stretch>
                        <a:fillRect/>
                      </a:stretch>
                    </p:blipFill>
                    <p:spPr>
                      <a:xfrm>
                        <a:off x="-920750" y="1690688"/>
                        <a:ext cx="10960100" cy="1249362"/>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85404515"/>
              </p:ext>
            </p:extLst>
          </p:nvPr>
        </p:nvGraphicFramePr>
        <p:xfrm>
          <a:off x="825500" y="3267075"/>
          <a:ext cx="7751763" cy="1819275"/>
        </p:xfrm>
        <a:graphic>
          <a:graphicData uri="http://schemas.openxmlformats.org/presentationml/2006/ole">
            <mc:AlternateContent xmlns:mc="http://schemas.openxmlformats.org/markup-compatibility/2006">
              <mc:Choice xmlns:v="urn:schemas-microsoft-com:vml" Requires="v">
                <p:oleObj spid="_x0000_s5149" name="Packager Shell Object" showAsIcon="1" r:id="rId5" imgW="2178360" imgH="481320" progId="Package">
                  <p:embed/>
                </p:oleObj>
              </mc:Choice>
              <mc:Fallback>
                <p:oleObj name="Packager Shell Object" showAsIcon="1" r:id="rId5" imgW="2178360" imgH="481320" progId="Package">
                  <p:embed/>
                  <p:pic>
                    <p:nvPicPr>
                      <p:cNvPr id="0" name=""/>
                      <p:cNvPicPr/>
                      <p:nvPr/>
                    </p:nvPicPr>
                    <p:blipFill>
                      <a:blip r:embed="rId6"/>
                      <a:stretch>
                        <a:fillRect/>
                      </a:stretch>
                    </p:blipFill>
                    <p:spPr>
                      <a:xfrm>
                        <a:off x="825500" y="3267075"/>
                        <a:ext cx="7751763" cy="1819275"/>
                      </a:xfrm>
                      <a:prstGeom prst="rect">
                        <a:avLst/>
                      </a:prstGeom>
                    </p:spPr>
                  </p:pic>
                </p:oleObj>
              </mc:Fallback>
            </mc:AlternateContent>
          </a:graphicData>
        </a:graphic>
      </p:graphicFrame>
      <p:sp>
        <p:nvSpPr>
          <p:cNvPr id="5" name="Date Placeholder 4"/>
          <p:cNvSpPr>
            <a:spLocks noGrp="1"/>
          </p:cNvSpPr>
          <p:nvPr>
            <p:ph type="dt" sz="half" idx="10"/>
          </p:nvPr>
        </p:nvSpPr>
        <p:spPr/>
        <p:txBody>
          <a:bodyPr/>
          <a:lstStyle/>
          <a:p>
            <a:fld id="{2FDF50A4-2979-4459-9E4D-F886B9084DDE}" type="datetime1">
              <a:rPr lang="en-US" smtClean="0"/>
              <a:t>2/1/2021</a:t>
            </a:fld>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21</a:t>
            </a:fld>
            <a:endParaRPr lang="en-US"/>
          </a:p>
        </p:txBody>
      </p:sp>
    </p:spTree>
    <p:extLst>
      <p:ext uri="{BB962C8B-B14F-4D97-AF65-F5344CB8AC3E}">
        <p14:creationId xmlns:p14="http://schemas.microsoft.com/office/powerpoint/2010/main" val="303942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027" y="2596939"/>
            <a:ext cx="8229600" cy="709210"/>
          </a:xfrm>
        </p:spPr>
        <p:txBody>
          <a:bodyPr/>
          <a:lstStyle/>
          <a:p>
            <a:r>
              <a:rPr lang="en-GB" b="1" dirty="0"/>
              <a:t>Question Time</a:t>
            </a:r>
          </a:p>
        </p:txBody>
      </p:sp>
      <p:sp>
        <p:nvSpPr>
          <p:cNvPr id="3" name="Date Placeholder 2"/>
          <p:cNvSpPr>
            <a:spLocks noGrp="1"/>
          </p:cNvSpPr>
          <p:nvPr>
            <p:ph type="dt" sz="half" idx="10"/>
          </p:nvPr>
        </p:nvSpPr>
        <p:spPr/>
        <p:txBody>
          <a:bodyPr/>
          <a:lstStyle/>
          <a:p>
            <a:fld id="{CFD6352A-8130-42AD-B40A-72F3A59D39E0}" type="datetime1">
              <a:rPr lang="en-US" smtClean="0"/>
              <a:t>2/1/2021</a:t>
            </a:fld>
            <a:endParaRPr lang="en-US"/>
          </a:p>
        </p:txBody>
      </p:sp>
      <p:sp>
        <p:nvSpPr>
          <p:cNvPr id="4" name="Slide Number Placeholder 3"/>
          <p:cNvSpPr>
            <a:spLocks noGrp="1"/>
          </p:cNvSpPr>
          <p:nvPr>
            <p:ph type="sldNum" sz="quarter" idx="12"/>
          </p:nvPr>
        </p:nvSpPr>
        <p:spPr/>
        <p:txBody>
          <a:bodyPr/>
          <a:lstStyle/>
          <a:p>
            <a:fld id="{F4801FD5-11B4-DE43-ACA2-E85EEB9A6F9C}" type="slidenum">
              <a:rPr lang="en-US" smtClean="0"/>
              <a:t>22</a:t>
            </a:fld>
            <a:endParaRPr lang="en-US"/>
          </a:p>
        </p:txBody>
      </p:sp>
    </p:spTree>
    <p:extLst>
      <p:ext uri="{BB962C8B-B14F-4D97-AF65-F5344CB8AC3E}">
        <p14:creationId xmlns:p14="http://schemas.microsoft.com/office/powerpoint/2010/main" val="396994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346" y="1635276"/>
            <a:ext cx="8229600" cy="788043"/>
          </a:xfrm>
        </p:spPr>
        <p:txBody>
          <a:bodyPr/>
          <a:lstStyle/>
          <a:p>
            <a:r>
              <a:rPr lang="en-GB" b="1" dirty="0"/>
              <a:t>Assignment One</a:t>
            </a:r>
          </a:p>
        </p:txBody>
      </p:sp>
      <p:sp>
        <p:nvSpPr>
          <p:cNvPr id="3" name="TextBox 2"/>
          <p:cNvSpPr txBox="1"/>
          <p:nvPr/>
        </p:nvSpPr>
        <p:spPr>
          <a:xfrm>
            <a:off x="630195" y="2965622"/>
            <a:ext cx="7611762" cy="1569660"/>
          </a:xfrm>
          <a:prstGeom prst="rect">
            <a:avLst/>
          </a:prstGeom>
          <a:noFill/>
        </p:spPr>
        <p:txBody>
          <a:bodyPr wrap="square" rtlCol="0">
            <a:spAutoFit/>
          </a:bodyPr>
          <a:lstStyle/>
          <a:p>
            <a:r>
              <a:rPr lang="en-GB" sz="2400" dirty="0"/>
              <a:t>Assignment on Google Forms (</a:t>
            </a:r>
            <a:r>
              <a:rPr lang="en-GB" sz="2400" i="1" dirty="0"/>
              <a:t>Link will be provided</a:t>
            </a:r>
            <a:r>
              <a:rPr lang="en-GB" sz="2400" dirty="0"/>
              <a:t>)</a:t>
            </a:r>
          </a:p>
          <a:p>
            <a:endParaRPr lang="en-GB" sz="2400" dirty="0"/>
          </a:p>
          <a:p>
            <a:endParaRPr lang="en-GB" sz="2400" dirty="0"/>
          </a:p>
          <a:p>
            <a:r>
              <a:rPr lang="en-GB" sz="2400" b="1" dirty="0"/>
              <a:t>Submission deadline</a:t>
            </a:r>
            <a:r>
              <a:rPr lang="en-GB" sz="2400" dirty="0"/>
              <a:t>: 05/02/2021</a:t>
            </a:r>
          </a:p>
        </p:txBody>
      </p:sp>
      <p:sp>
        <p:nvSpPr>
          <p:cNvPr id="4" name="Date Placeholder 3"/>
          <p:cNvSpPr>
            <a:spLocks noGrp="1"/>
          </p:cNvSpPr>
          <p:nvPr>
            <p:ph type="dt" sz="half" idx="10"/>
          </p:nvPr>
        </p:nvSpPr>
        <p:spPr/>
        <p:txBody>
          <a:bodyPr/>
          <a:lstStyle/>
          <a:p>
            <a:fld id="{324E9D14-5607-400B-8778-739D380B5404}"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23</a:t>
            </a:fld>
            <a:endParaRPr lang="en-US"/>
          </a:p>
        </p:txBody>
      </p:sp>
    </p:spTree>
    <p:extLst>
      <p:ext uri="{BB962C8B-B14F-4D97-AF65-F5344CB8AC3E}">
        <p14:creationId xmlns:p14="http://schemas.microsoft.com/office/powerpoint/2010/main" val="2748643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130" y="1983937"/>
            <a:ext cx="8229600" cy="605038"/>
          </a:xfrm>
        </p:spPr>
        <p:txBody>
          <a:bodyPr/>
          <a:lstStyle/>
          <a:p>
            <a:r>
              <a:rPr lang="en-GB" b="1" dirty="0"/>
              <a:t>Assignment One</a:t>
            </a:r>
          </a:p>
        </p:txBody>
      </p:sp>
      <p:sp>
        <p:nvSpPr>
          <p:cNvPr id="3" name="TextBox 2"/>
          <p:cNvSpPr txBox="1"/>
          <p:nvPr/>
        </p:nvSpPr>
        <p:spPr>
          <a:xfrm>
            <a:off x="708872" y="3109994"/>
            <a:ext cx="8229600" cy="1323439"/>
          </a:xfrm>
          <a:prstGeom prst="rect">
            <a:avLst/>
          </a:prstGeom>
          <a:noFill/>
        </p:spPr>
        <p:txBody>
          <a:bodyPr wrap="square" rtlCol="0">
            <a:spAutoFit/>
          </a:bodyPr>
          <a:lstStyle/>
          <a:p>
            <a:r>
              <a:rPr lang="en-GB" sz="2000" dirty="0"/>
              <a:t>Write the quantum numbers of the transition metals having the atomic </a:t>
            </a:r>
          </a:p>
          <a:p>
            <a:r>
              <a:rPr lang="en-GB" sz="2000" dirty="0"/>
              <a:t>numbers from 39 to 48 using Ar as the core element.</a:t>
            </a:r>
          </a:p>
          <a:p>
            <a:endParaRPr lang="en-GB" sz="2000" dirty="0"/>
          </a:p>
          <a:p>
            <a:r>
              <a:rPr lang="en-GB" sz="2000" b="1" u="sng" dirty="0"/>
              <a:t>N.B</a:t>
            </a:r>
            <a:r>
              <a:rPr lang="en-GB" sz="2000" dirty="0"/>
              <a:t>: </a:t>
            </a:r>
            <a:r>
              <a:rPr lang="en-GB" sz="2000" i="1" dirty="0"/>
              <a:t>The quantum numbers of Ar should be written for the initial step</a:t>
            </a:r>
          </a:p>
        </p:txBody>
      </p:sp>
      <p:sp>
        <p:nvSpPr>
          <p:cNvPr id="4" name="Date Placeholder 3"/>
          <p:cNvSpPr>
            <a:spLocks noGrp="1"/>
          </p:cNvSpPr>
          <p:nvPr>
            <p:ph type="dt" sz="half" idx="10"/>
          </p:nvPr>
        </p:nvSpPr>
        <p:spPr/>
        <p:txBody>
          <a:bodyPr/>
          <a:lstStyle/>
          <a:p>
            <a:fld id="{DEDAF194-397C-4B4B-8949-5B5449886FD8}"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24</a:t>
            </a:fld>
            <a:endParaRPr lang="en-US"/>
          </a:p>
        </p:txBody>
      </p:sp>
    </p:spTree>
    <p:extLst>
      <p:ext uri="{BB962C8B-B14F-4D97-AF65-F5344CB8AC3E}">
        <p14:creationId xmlns:p14="http://schemas.microsoft.com/office/powerpoint/2010/main" val="487153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210"/>
          </a:xfrm>
        </p:spPr>
        <p:txBody>
          <a:bodyPr/>
          <a:lstStyle/>
          <a:p>
            <a:r>
              <a:rPr lang="en-GB" sz="3600" b="1" dirty="0">
                <a:latin typeface="+mn-lt"/>
                <a:ea typeface="Calibri" panose="020F0502020204030204" pitchFamily="34" charset="0"/>
                <a:cs typeface="Arial" panose="020B0604020202020204" pitchFamily="34" charset="0"/>
              </a:rPr>
              <a:t>Early theories about atoms</a:t>
            </a:r>
            <a:r>
              <a:rPr lang="en-GB" b="1" i="1" dirty="0">
                <a:latin typeface="+mn-lt"/>
                <a:ea typeface="Calibri" panose="020F0502020204030204" pitchFamily="34" charset="0"/>
                <a:cs typeface="Times New Roman" panose="02020603050405020304" pitchFamily="18" charset="0"/>
              </a:rPr>
              <a:t> </a:t>
            </a:r>
            <a:br>
              <a:rPr lang="en-GB" dirty="0">
                <a:latin typeface="Times New Roman" panose="02020603050405020304" pitchFamily="18" charset="0"/>
                <a:ea typeface="Calibri" panose="020F0502020204030204" pitchFamily="34" charset="0"/>
                <a:cs typeface="Times New Roman" panose="02020603050405020304" pitchFamily="18" charset="0"/>
              </a:rPr>
            </a:br>
            <a:endParaRPr lang="en-GB" dirty="0"/>
          </a:p>
        </p:txBody>
      </p:sp>
      <p:sp>
        <p:nvSpPr>
          <p:cNvPr id="3" name="Rectangle 2"/>
          <p:cNvSpPr/>
          <p:nvPr/>
        </p:nvSpPr>
        <p:spPr>
          <a:xfrm>
            <a:off x="457200" y="1417638"/>
            <a:ext cx="8229600" cy="4001095"/>
          </a:xfrm>
          <a:prstGeom prst="rect">
            <a:avLst/>
          </a:prstGeom>
        </p:spPr>
        <p:txBody>
          <a:bodyPr wrap="square">
            <a:spAutoFit/>
          </a:bodyPr>
          <a:lstStyle/>
          <a:p>
            <a:pPr marL="540385" algn="just">
              <a:lnSpc>
                <a:spcPct val="107000"/>
              </a:lnSpc>
              <a:spcAft>
                <a:spcPts val="800"/>
              </a:spcAft>
            </a:pPr>
            <a:r>
              <a:rPr lang="en-GB" sz="2000" dirty="0">
                <a:latin typeface="Calibri" panose="020F0502020204030204" pitchFamily="34" charset="0"/>
                <a:ea typeface="Calibri" panose="020F0502020204030204" pitchFamily="34" charset="0"/>
                <a:cs typeface="Calibri" panose="020F0502020204030204" pitchFamily="34" charset="0"/>
              </a:rPr>
              <a:t>About 500 BC Democritus suggested the particulate nature of matter. </a:t>
            </a:r>
          </a:p>
          <a:p>
            <a:pPr marL="540385" algn="just">
              <a:lnSpc>
                <a:spcPct val="107000"/>
              </a:lnSpc>
              <a:spcAft>
                <a:spcPts val="800"/>
              </a:spcAft>
            </a:pPr>
            <a:endParaRPr lang="en-GB" sz="2000" dirty="0">
              <a:latin typeface="Calibri" panose="020F0502020204030204" pitchFamily="34" charset="0"/>
              <a:ea typeface="Calibri" panose="020F0502020204030204" pitchFamily="34" charset="0"/>
              <a:cs typeface="Calibri" panose="020F0502020204030204" pitchFamily="34" charset="0"/>
            </a:endParaRPr>
          </a:p>
          <a:p>
            <a:pPr marL="540385" algn="just">
              <a:lnSpc>
                <a:spcPct val="107000"/>
              </a:lnSpc>
              <a:spcAft>
                <a:spcPts val="800"/>
              </a:spcAft>
            </a:pPr>
            <a:r>
              <a:rPr lang="en-GB" sz="2000" dirty="0">
                <a:latin typeface="Calibri" panose="020F0502020204030204" pitchFamily="34" charset="0"/>
                <a:ea typeface="Calibri" panose="020F0502020204030204" pitchFamily="34" charset="0"/>
                <a:cs typeface="Calibri" panose="020F0502020204030204" pitchFamily="34" charset="0"/>
              </a:rPr>
              <a:t>He called it atoms. Aristotle also proposed that matter was continuous and was not composed of smaller particles. </a:t>
            </a:r>
          </a:p>
          <a:p>
            <a:pPr marL="540385" algn="just">
              <a:lnSpc>
                <a:spcPct val="107000"/>
              </a:lnSpc>
              <a:spcAft>
                <a:spcPts val="800"/>
              </a:spcAft>
            </a:pPr>
            <a:endParaRPr lang="en-GB" sz="2000" dirty="0">
              <a:latin typeface="Calibri" panose="020F0502020204030204" pitchFamily="34" charset="0"/>
              <a:ea typeface="Calibri" panose="020F0502020204030204" pitchFamily="34" charset="0"/>
              <a:cs typeface="Calibri" panose="020F0502020204030204" pitchFamily="34" charset="0"/>
            </a:endParaRPr>
          </a:p>
          <a:p>
            <a:pPr marL="540385" algn="just">
              <a:lnSpc>
                <a:spcPct val="107000"/>
              </a:lnSpc>
              <a:spcAft>
                <a:spcPts val="800"/>
              </a:spcAft>
            </a:pPr>
            <a:r>
              <a:rPr lang="en-GB" sz="2000" dirty="0">
                <a:latin typeface="Calibri" panose="020F0502020204030204" pitchFamily="34" charset="0"/>
                <a:ea typeface="Calibri" panose="020F0502020204030204" pitchFamily="34" charset="0"/>
                <a:cs typeface="Calibri" panose="020F0502020204030204" pitchFamily="34" charset="0"/>
              </a:rPr>
              <a:t>He named it “Hyle.” John Dalton was the first to put forward a scientific theory on the physical and chemical properties of the atom. </a:t>
            </a:r>
          </a:p>
          <a:p>
            <a:pPr marL="540385" algn="just">
              <a:lnSpc>
                <a:spcPct val="107000"/>
              </a:lnSpc>
              <a:spcAft>
                <a:spcPts val="800"/>
              </a:spcAft>
            </a:pPr>
            <a:endParaRPr lang="en-GB" sz="2000" dirty="0">
              <a:latin typeface="Calibri" panose="020F0502020204030204" pitchFamily="34" charset="0"/>
              <a:ea typeface="Calibri" panose="020F0502020204030204" pitchFamily="34" charset="0"/>
              <a:cs typeface="Calibri" panose="020F0502020204030204" pitchFamily="34" charset="0"/>
            </a:endParaRPr>
          </a:p>
          <a:p>
            <a:pPr marL="540385" algn="just">
              <a:lnSpc>
                <a:spcPct val="107000"/>
              </a:lnSpc>
              <a:spcAft>
                <a:spcPts val="800"/>
              </a:spcAft>
            </a:pPr>
            <a:r>
              <a:rPr lang="en-GB" sz="2000" dirty="0">
                <a:latin typeface="Calibri" panose="020F0502020204030204" pitchFamily="34" charset="0"/>
                <a:ea typeface="Calibri" panose="020F0502020204030204" pitchFamily="34" charset="0"/>
                <a:cs typeface="Calibri" panose="020F0502020204030204" pitchFamily="34" charset="0"/>
              </a:rPr>
              <a:t>His proposals were based on the law of definite proportion and the law of conservation of mass.</a:t>
            </a:r>
            <a:endParaRPr lang="en-GB"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0765B36B-FDFD-4FCD-BF39-115A3336150E}"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3</a:t>
            </a:fld>
            <a:endParaRPr lang="en-US"/>
          </a:p>
        </p:txBody>
      </p:sp>
    </p:spTree>
    <p:extLst>
      <p:ext uri="{BB962C8B-B14F-4D97-AF65-F5344CB8AC3E}">
        <p14:creationId xmlns:p14="http://schemas.microsoft.com/office/powerpoint/2010/main" val="3546374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040"/>
            <a:ext cx="8229600" cy="686061"/>
          </a:xfrm>
        </p:spPr>
        <p:txBody>
          <a:bodyPr/>
          <a:lstStyle/>
          <a:p>
            <a:r>
              <a:rPr lang="en-GB" sz="3600" b="1" dirty="0">
                <a:latin typeface="+mn-lt"/>
                <a:ea typeface="Calibri" panose="020F0502020204030204" pitchFamily="34" charset="0"/>
                <a:cs typeface="Times New Roman" panose="02020603050405020304" pitchFamily="18" charset="0"/>
              </a:rPr>
              <a:t>Dalton’s theory</a:t>
            </a:r>
            <a:r>
              <a:rPr lang="en-GB" b="1" dirty="0">
                <a:latin typeface="Times New Roman" panose="02020603050405020304" pitchFamily="18" charset="0"/>
                <a:ea typeface="Calibri" panose="020F0502020204030204" pitchFamily="34" charset="0"/>
                <a:cs typeface="Times New Roman" panose="02020603050405020304" pitchFamily="18" charset="0"/>
              </a:rPr>
              <a:t> </a:t>
            </a:r>
            <a:br>
              <a:rPr lang="en-GB" b="1" dirty="0">
                <a:latin typeface="Times New Roman" panose="02020603050405020304" pitchFamily="18" charset="0"/>
                <a:ea typeface="Calibri" panose="020F0502020204030204" pitchFamily="34" charset="0"/>
                <a:cs typeface="Times New Roman" panose="02020603050405020304" pitchFamily="18" charset="0"/>
              </a:rPr>
            </a:br>
            <a:endParaRPr lang="en-GB" b="1" dirty="0"/>
          </a:p>
        </p:txBody>
      </p:sp>
      <p:sp>
        <p:nvSpPr>
          <p:cNvPr id="3" name="Rectangle 2"/>
          <p:cNvSpPr/>
          <p:nvPr/>
        </p:nvSpPr>
        <p:spPr>
          <a:xfrm>
            <a:off x="711842" y="1467032"/>
            <a:ext cx="8061768" cy="3714863"/>
          </a:xfrm>
          <a:prstGeom prst="rect">
            <a:avLst/>
          </a:prstGeom>
        </p:spPr>
        <p:txBody>
          <a:bodyPr wrap="square">
            <a:spAutoFit/>
          </a:bodyPr>
          <a:lstStyle/>
          <a:p>
            <a:pPr marL="342900" lvl="0" indent="-342900" algn="just">
              <a:lnSpc>
                <a:spcPct val="107000"/>
              </a:lnSpc>
              <a:spcAft>
                <a:spcPts val="0"/>
              </a:spcAft>
              <a:buFont typeface="Courier New" panose="02070309020205020404" pitchFamily="49" charset="0"/>
              <a:buChar char="o"/>
            </a:pPr>
            <a:r>
              <a:rPr lang="en-GB" sz="2000" dirty="0">
                <a:ea typeface="Calibri" panose="020F0502020204030204" pitchFamily="34" charset="0"/>
                <a:cs typeface="Times New Roman" panose="02020603050405020304" pitchFamily="18" charset="0"/>
              </a:rPr>
              <a:t>Elements are made up of small indivisible particles called atoms.</a:t>
            </a: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ourier New" panose="02070309020205020404" pitchFamily="49" charset="0"/>
              <a:buChar char="o"/>
            </a:pPr>
            <a:r>
              <a:rPr lang="en-GB" sz="2000" dirty="0">
                <a:ea typeface="Calibri" panose="020F0502020204030204" pitchFamily="34" charset="0"/>
                <a:cs typeface="Times New Roman" panose="02020603050405020304" pitchFamily="18" charset="0"/>
              </a:rPr>
              <a:t>Atoms can neither be created nor destroyed. </a:t>
            </a: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ourier New" panose="02070309020205020404" pitchFamily="49" charset="0"/>
              <a:buChar char="o"/>
            </a:pPr>
            <a:r>
              <a:rPr lang="en-GB" sz="2000" dirty="0">
                <a:ea typeface="Calibri" panose="020F0502020204030204" pitchFamily="34" charset="0"/>
                <a:cs typeface="Times New Roman" panose="02020603050405020304" pitchFamily="18" charset="0"/>
              </a:rPr>
              <a:t>Atoms of the same element are identical; identical mass or size and the same physical and chemical properties. </a:t>
            </a: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GB" sz="2000" dirty="0">
                <a:ea typeface="Calibri" panose="020F0502020204030204" pitchFamily="34" charset="0"/>
                <a:cs typeface="Times New Roman" panose="02020603050405020304" pitchFamily="18" charset="0"/>
              </a:rPr>
              <a:t>When atoms combine to form compounds they do so in simple ratios. </a:t>
            </a:r>
            <a:endParaRPr lang="en-GB" sz="2000" dirty="0">
              <a:effectLst/>
              <a:ea typeface="Calibri" panose="020F050202020403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6F6D0E1-07A1-4EFD-8F63-B3E824307553}"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4</a:t>
            </a:fld>
            <a:endParaRPr lang="en-US"/>
          </a:p>
        </p:txBody>
      </p:sp>
    </p:spTree>
    <p:extLst>
      <p:ext uri="{BB962C8B-B14F-4D97-AF65-F5344CB8AC3E}">
        <p14:creationId xmlns:p14="http://schemas.microsoft.com/office/powerpoint/2010/main" val="3809918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615"/>
            <a:ext cx="8229600" cy="605038"/>
          </a:xfrm>
        </p:spPr>
        <p:txBody>
          <a:bodyPr/>
          <a:lstStyle/>
          <a:p>
            <a:r>
              <a:rPr lang="en-GB" sz="3600" b="1" dirty="0">
                <a:latin typeface="+mn-lt"/>
                <a:ea typeface="Calibri" panose="020F0502020204030204" pitchFamily="34" charset="0"/>
                <a:cs typeface="Times New Roman" panose="02020603050405020304" pitchFamily="18" charset="0"/>
              </a:rPr>
              <a:t>Incorrect aspect of the postulate </a:t>
            </a:r>
            <a:br>
              <a:rPr lang="en-GB" sz="3600" b="1" dirty="0">
                <a:latin typeface="Times New Roman" panose="02020603050405020304" pitchFamily="18" charset="0"/>
                <a:ea typeface="Calibri" panose="020F0502020204030204" pitchFamily="34" charset="0"/>
                <a:cs typeface="Times New Roman" panose="02020603050405020304" pitchFamily="18" charset="0"/>
              </a:rPr>
            </a:br>
            <a:endParaRPr lang="en-GB" sz="3600" b="1" dirty="0"/>
          </a:p>
        </p:txBody>
      </p:sp>
      <mc:AlternateContent xmlns:mc="http://schemas.openxmlformats.org/markup-compatibility/2006" xmlns:a14="http://schemas.microsoft.com/office/drawing/2010/main">
        <mc:Choice Requires="a14">
          <p:sp>
            <p:nvSpPr>
              <p:cNvPr id="3" name="Rectangle 2"/>
              <p:cNvSpPr/>
              <p:nvPr/>
            </p:nvSpPr>
            <p:spPr>
              <a:xfrm>
                <a:off x="544010" y="1082203"/>
                <a:ext cx="8142789" cy="4768228"/>
              </a:xfrm>
              <a:prstGeom prst="rect">
                <a:avLst/>
              </a:prstGeom>
            </p:spPr>
            <p:txBody>
              <a:bodyPr wrap="square">
                <a:spAutoFit/>
              </a:bodyPr>
              <a:lstStyle/>
              <a:p>
                <a:pPr marL="342900" lvl="0" indent="-342900" algn="just">
                  <a:lnSpc>
                    <a:spcPct val="107000"/>
                  </a:lnSpc>
                  <a:spcAft>
                    <a:spcPts val="0"/>
                  </a:spcAft>
                  <a:buFont typeface="Courier New" panose="02070309020205020404" pitchFamily="49" charset="0"/>
                  <a:buChar char="o"/>
                </a:pPr>
                <a:r>
                  <a:rPr lang="en-GB" sz="2000" b="1" dirty="0">
                    <a:effectLst/>
                    <a:ea typeface="Calibri" panose="020F0502020204030204" pitchFamily="34" charset="0"/>
                    <a:cs typeface="Times New Roman" panose="02020603050405020304" pitchFamily="18" charset="0"/>
                  </a:rPr>
                  <a:t>Indivisibility of atoms</a:t>
                </a:r>
                <a:r>
                  <a:rPr lang="en-GB" sz="2000" dirty="0">
                    <a:effectLst/>
                    <a:ea typeface="Calibri" panose="020F0502020204030204" pitchFamily="34" charset="0"/>
                    <a:cs typeface="Times New Roman" panose="02020603050405020304" pitchFamily="18" charset="0"/>
                  </a:rPr>
                  <a:t>: Atoms are made up of sub-atomic atoms particles such as protons, neutrons and electrons. Some sub-atomic particles can also be broken down further into elementary particles called </a:t>
                </a:r>
                <a:r>
                  <a:rPr lang="en-GB" sz="2000" b="1" dirty="0">
                    <a:effectLst/>
                    <a:ea typeface="Calibri" panose="020F0502020204030204" pitchFamily="34" charset="0"/>
                    <a:cs typeface="Times New Roman" panose="02020603050405020304" pitchFamily="18" charset="0"/>
                  </a:rPr>
                  <a:t>Quarks</a:t>
                </a:r>
                <a:r>
                  <a:rPr lang="en-GB" sz="2000" dirty="0">
                    <a:effectLst/>
                    <a:ea typeface="Calibri" panose="020F0502020204030204" pitchFamily="34" charset="0"/>
                    <a:cs typeface="Times New Roman" panose="02020603050405020304" pitchFamily="18" charset="0"/>
                  </a:rPr>
                  <a:t> and </a:t>
                </a:r>
                <a:r>
                  <a:rPr lang="en-GB" sz="2000" b="1" dirty="0">
                    <a:effectLst/>
                    <a:ea typeface="Calibri" panose="020F0502020204030204" pitchFamily="34" charset="0"/>
                    <a:cs typeface="Times New Roman" panose="02020603050405020304" pitchFamily="18" charset="0"/>
                  </a:rPr>
                  <a:t>leptons</a:t>
                </a:r>
                <a:r>
                  <a:rPr lang="en-GB" sz="2000" dirty="0">
                    <a:effectLst/>
                    <a:ea typeface="Calibri" panose="020F0502020204030204" pitchFamily="34" charset="0"/>
                    <a:cs typeface="Times New Roman" panose="02020603050405020304" pitchFamily="18" charset="0"/>
                  </a:rPr>
                  <a:t>.</a:t>
                </a:r>
              </a:p>
              <a:p>
                <a:pPr marL="342900" lvl="0" indent="-342900" algn="just">
                  <a:lnSpc>
                    <a:spcPct val="107000"/>
                  </a:lnSpc>
                  <a:spcAft>
                    <a:spcPts val="0"/>
                  </a:spcAft>
                  <a:buFont typeface="Courier New" panose="02070309020205020404" pitchFamily="49" charset="0"/>
                  <a:buChar char="o"/>
                </a:pPr>
                <a:endParaRPr lang="en-GB" sz="20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ourier New" panose="02070309020205020404" pitchFamily="49" charset="0"/>
                  <a:buChar char="o"/>
                </a:pPr>
                <a:r>
                  <a:rPr lang="en-GB" sz="2000" b="1" dirty="0">
                    <a:effectLst/>
                    <a:ea typeface="Calibri" panose="020F0502020204030204" pitchFamily="34" charset="0"/>
                    <a:cs typeface="Times New Roman" panose="02020603050405020304" pitchFamily="18" charset="0"/>
                  </a:rPr>
                  <a:t>Impossibility of creating atoms</a:t>
                </a:r>
                <a:r>
                  <a:rPr lang="en-GB" sz="2000" dirty="0">
                    <a:ea typeface="Calibri" panose="020F0502020204030204" pitchFamily="34" charset="0"/>
                    <a:cs typeface="Times New Roman" panose="02020603050405020304" pitchFamily="18" charset="0"/>
                  </a:rPr>
                  <a:t>:</a:t>
                </a:r>
                <a:r>
                  <a:rPr lang="en-GB" sz="2000" dirty="0">
                    <a:effectLst/>
                    <a:ea typeface="Calibri" panose="020F0502020204030204" pitchFamily="34" charset="0"/>
                    <a:cs typeface="Times New Roman" panose="02020603050405020304" pitchFamily="18" charset="0"/>
                  </a:rPr>
                  <a:t> Through radioactivity and fusion reactions, new atoms can be formed.</a:t>
                </a:r>
              </a:p>
              <a:p>
                <a:pPr marL="342900" lvl="0" indent="-342900" algn="just">
                  <a:lnSpc>
                    <a:spcPct val="107000"/>
                  </a:lnSpc>
                  <a:spcAft>
                    <a:spcPts val="0"/>
                  </a:spcAft>
                  <a:buFont typeface="Courier New" panose="02070309020205020404" pitchFamily="49" charset="0"/>
                  <a:buChar char="o"/>
                </a:pPr>
                <a:endParaRPr lang="en-GB" sz="20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ourier New" panose="02070309020205020404" pitchFamily="49" charset="0"/>
                  <a:buChar char="o"/>
                </a:pPr>
                <a:r>
                  <a:rPr lang="en-GB" sz="2000" b="1" dirty="0">
                    <a:effectLst/>
                    <a:ea typeface="Calibri" panose="020F0502020204030204" pitchFamily="34" charset="0"/>
                    <a:cs typeface="Times New Roman" panose="02020603050405020304" pitchFamily="18" charset="0"/>
                  </a:rPr>
                  <a:t>The presence of isotopes</a:t>
                </a:r>
                <a:r>
                  <a:rPr lang="en-GB" sz="2000" dirty="0">
                    <a:ea typeface="Calibri" panose="020F0502020204030204" pitchFamily="34" charset="0"/>
                    <a:cs typeface="Times New Roman" panose="02020603050405020304" pitchFamily="18" charset="0"/>
                  </a:rPr>
                  <a:t>:</a:t>
                </a:r>
                <a:r>
                  <a:rPr lang="en-GB" sz="2000" dirty="0">
                    <a:effectLst/>
                    <a:ea typeface="Calibri" panose="020F0502020204030204" pitchFamily="34" charset="0"/>
                    <a:cs typeface="Times New Roman" panose="02020603050405020304" pitchFamily="18" charset="0"/>
                  </a:rPr>
                  <a:t> Atoms of the same elements can have different masses. Hydrogen- 3 isotopes </a:t>
                </a:r>
              </a:p>
              <a:p>
                <a:pPr marL="342900" lvl="0" indent="-342900" algn="just">
                  <a:lnSpc>
                    <a:spcPct val="107000"/>
                  </a:lnSpc>
                  <a:spcAft>
                    <a:spcPts val="0"/>
                  </a:spcAft>
                  <a:buFont typeface="Courier New" panose="02070309020205020404" pitchFamily="49" charset="0"/>
                  <a:buChar char="o"/>
                </a:pPr>
                <a:endParaRPr lang="en-GB" sz="2000" dirty="0">
                  <a:effectLst/>
                  <a:ea typeface="Calibri" panose="020F0502020204030204" pitchFamily="34" charset="0"/>
                  <a:cs typeface="Times New Roman" panose="02020603050405020304" pitchFamily="18" charset="0"/>
                </a:endParaRPr>
              </a:p>
              <a:p>
                <a:pPr marL="540385" algn="just">
                  <a:lnSpc>
                    <a:spcPct val="107000"/>
                  </a:lnSpc>
                  <a:spcAft>
                    <a:spcPts val="0"/>
                  </a:spcAft>
                </a:pPr>
                <a14:m>
                  <m:oMath xmlns:m="http://schemas.openxmlformats.org/officeDocument/2006/math">
                    <m:sPre>
                      <m:sPre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PrePr>
                      <m:sub>
                        <m:r>
                          <a:rPr lang="en-GB" sz="20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2000" i="1">
                            <a:effectLst/>
                            <a:latin typeface="Cambria Math" panose="02040503050406030204" pitchFamily="18" charset="0"/>
                            <a:ea typeface="Calibri" panose="020F0502020204030204" pitchFamily="34" charset="0"/>
                            <a:cs typeface="Times New Roman" panose="02020603050405020304" pitchFamily="18" charset="0"/>
                          </a:rPr>
                          <m:t>1</m:t>
                        </m:r>
                      </m:sup>
                      <m:e>
                        <m:r>
                          <a:rPr lang="en-GB" sz="2000" i="1">
                            <a:effectLst/>
                            <a:latin typeface="Cambria Math" panose="02040503050406030204" pitchFamily="18" charset="0"/>
                            <a:ea typeface="Calibri" panose="020F0502020204030204" pitchFamily="34" charset="0"/>
                            <a:cs typeface="Times New Roman" panose="02020603050405020304" pitchFamily="18" charset="0"/>
                          </a:rPr>
                          <m:t>𝐻</m:t>
                        </m:r>
                      </m:e>
                    </m:sPre>
                  </m:oMath>
                </a14:m>
                <a:r>
                  <a:rPr lang="en-GB" sz="2000" dirty="0">
                    <a:effectLst/>
                    <a:ea typeface="Calibri" panose="020F0502020204030204" pitchFamily="34" charset="0"/>
                    <a:cs typeface="Times New Roman" panose="02020603050405020304" pitchFamily="18" charset="0"/>
                  </a:rPr>
                  <a:t> –protium</a:t>
                </a:r>
              </a:p>
              <a:p>
                <a:pPr marL="540385" algn="just">
                  <a:lnSpc>
                    <a:spcPct val="107000"/>
                  </a:lnSpc>
                  <a:spcAft>
                    <a:spcPts val="0"/>
                  </a:spcAft>
                </a:pPr>
                <a14:m>
                  <m:oMath xmlns:m="http://schemas.openxmlformats.org/officeDocument/2006/math">
                    <m:sPre>
                      <m:sPre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PrePr>
                      <m:sub>
                        <m:r>
                          <a:rPr lang="en-GB" sz="2000" i="1">
                            <a:effectLst/>
                            <a:latin typeface="Cambria Math" panose="02040503050406030204" pitchFamily="18" charset="0"/>
                            <a:ea typeface="Calibri" panose="020F0502020204030204" pitchFamily="34" charset="0"/>
                            <a:cs typeface="Times New Roman" panose="02020603050405020304" pitchFamily="18" charset="0"/>
                          </a:rPr>
                          <m:t>2</m:t>
                        </m:r>
                      </m:sub>
                      <m:sup>
                        <m:r>
                          <a:rPr lang="en-GB" sz="2000" i="1">
                            <a:effectLst/>
                            <a:latin typeface="Cambria Math" panose="02040503050406030204" pitchFamily="18" charset="0"/>
                            <a:ea typeface="Calibri" panose="020F0502020204030204" pitchFamily="34" charset="0"/>
                            <a:cs typeface="Times New Roman" panose="02020603050405020304" pitchFamily="18" charset="0"/>
                          </a:rPr>
                          <m:t>1</m:t>
                        </m:r>
                      </m:sup>
                      <m:e>
                        <m:r>
                          <a:rPr lang="en-GB" sz="2000" i="1">
                            <a:effectLst/>
                            <a:latin typeface="Cambria Math" panose="02040503050406030204" pitchFamily="18" charset="0"/>
                            <a:ea typeface="Calibri" panose="020F0502020204030204" pitchFamily="34" charset="0"/>
                            <a:cs typeface="Times New Roman" panose="02020603050405020304" pitchFamily="18" charset="0"/>
                          </a:rPr>
                          <m:t>𝐻</m:t>
                        </m:r>
                      </m:e>
                    </m:sPre>
                  </m:oMath>
                </a14:m>
                <a:r>
                  <a:rPr lang="en-GB" sz="2000" dirty="0">
                    <a:effectLst/>
                    <a:ea typeface="Calibri" panose="020F0502020204030204" pitchFamily="34" charset="0"/>
                    <a:cs typeface="Times New Roman" panose="02020603050405020304" pitchFamily="18" charset="0"/>
                  </a:rPr>
                  <a:t> – Deuterium</a:t>
                </a:r>
              </a:p>
              <a:p>
                <a:pPr marL="540385" algn="just">
                  <a:lnSpc>
                    <a:spcPct val="107000"/>
                  </a:lnSpc>
                  <a:spcAft>
                    <a:spcPts val="800"/>
                  </a:spcAft>
                </a:pPr>
                <a14:m>
                  <m:oMath xmlns:m="http://schemas.openxmlformats.org/officeDocument/2006/math">
                    <m:sPre>
                      <m:sPre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PrePr>
                      <m:sub>
                        <m:r>
                          <a:rPr lang="en-GB" sz="2000" i="1">
                            <a:effectLst/>
                            <a:latin typeface="Cambria Math" panose="02040503050406030204" pitchFamily="18" charset="0"/>
                            <a:ea typeface="Calibri" panose="020F0502020204030204" pitchFamily="34" charset="0"/>
                            <a:cs typeface="Times New Roman" panose="02020603050405020304" pitchFamily="18" charset="0"/>
                          </a:rPr>
                          <m:t>3</m:t>
                        </m:r>
                      </m:sub>
                      <m:sup>
                        <m:r>
                          <a:rPr lang="en-GB" sz="2000" i="1">
                            <a:effectLst/>
                            <a:latin typeface="Cambria Math" panose="02040503050406030204" pitchFamily="18" charset="0"/>
                            <a:ea typeface="Calibri" panose="020F0502020204030204" pitchFamily="34" charset="0"/>
                            <a:cs typeface="Times New Roman" panose="02020603050405020304" pitchFamily="18" charset="0"/>
                          </a:rPr>
                          <m:t>1</m:t>
                        </m:r>
                      </m:sup>
                      <m:e>
                        <m:r>
                          <a:rPr lang="en-GB" sz="2000" i="1">
                            <a:effectLst/>
                            <a:latin typeface="Cambria Math" panose="02040503050406030204" pitchFamily="18" charset="0"/>
                            <a:ea typeface="Calibri" panose="020F0502020204030204" pitchFamily="34" charset="0"/>
                            <a:cs typeface="Times New Roman" panose="02020603050405020304" pitchFamily="18" charset="0"/>
                          </a:rPr>
                          <m:t>𝐻</m:t>
                        </m:r>
                      </m:e>
                    </m:sPre>
                  </m:oMath>
                </a14:m>
                <a:r>
                  <a:rPr lang="en-GB" sz="2000" dirty="0">
                    <a:effectLst/>
                    <a:ea typeface="Calibri" panose="020F0502020204030204" pitchFamily="34" charset="0"/>
                    <a:cs typeface="Times New Roman" panose="02020603050405020304" pitchFamily="18" charset="0"/>
                  </a:rPr>
                  <a:t> – Tritium</a:t>
                </a:r>
              </a:p>
            </p:txBody>
          </p:sp>
        </mc:Choice>
        <mc:Fallback xmlns="">
          <p:sp>
            <p:nvSpPr>
              <p:cNvPr id="3" name="Rectangle 2"/>
              <p:cNvSpPr>
                <a:spLocks noRot="1" noChangeAspect="1" noMove="1" noResize="1" noEditPoints="1" noAdjustHandles="1" noChangeArrowheads="1" noChangeShapeType="1" noTextEdit="1"/>
              </p:cNvSpPr>
              <p:nvPr/>
            </p:nvSpPr>
            <p:spPr>
              <a:xfrm>
                <a:off x="544010" y="1082203"/>
                <a:ext cx="8142789" cy="4768228"/>
              </a:xfrm>
              <a:prstGeom prst="rect">
                <a:avLst/>
              </a:prstGeom>
              <a:blipFill>
                <a:blip r:embed="rId2"/>
                <a:stretch>
                  <a:fillRect l="-674" t="-639" r="-823" b="-895"/>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fld id="{7B18490B-1F92-4198-AE1F-D06A41ACC179}"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5</a:t>
            </a:fld>
            <a:endParaRPr lang="en-US"/>
          </a:p>
        </p:txBody>
      </p:sp>
    </p:spTree>
    <p:extLst>
      <p:ext uri="{BB962C8B-B14F-4D97-AF65-F5344CB8AC3E}">
        <p14:creationId xmlns:p14="http://schemas.microsoft.com/office/powerpoint/2010/main" val="393518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8187"/>
          </a:xfrm>
        </p:spPr>
        <p:txBody>
          <a:bodyPr/>
          <a:lstStyle/>
          <a:p>
            <a:r>
              <a:rPr lang="en-GB" sz="3600" b="1" dirty="0">
                <a:latin typeface="+mn-lt"/>
                <a:ea typeface="Calibri" panose="020F0502020204030204" pitchFamily="34" charset="0"/>
                <a:cs typeface="Times New Roman" panose="02020603050405020304" pitchFamily="18" charset="0"/>
              </a:rPr>
              <a:t>Models of atomic structure</a:t>
            </a:r>
            <a:br>
              <a:rPr lang="en-GB" sz="3600" dirty="0">
                <a:latin typeface="+mn-lt"/>
                <a:ea typeface="Calibri" panose="020F0502020204030204" pitchFamily="34" charset="0"/>
                <a:cs typeface="Times New Roman" panose="02020603050405020304" pitchFamily="18" charset="0"/>
              </a:rPr>
            </a:br>
            <a:endParaRPr lang="en-GB" sz="3600" dirty="0">
              <a:latin typeface="+mn-lt"/>
            </a:endParaRPr>
          </a:p>
        </p:txBody>
      </p:sp>
      <p:sp>
        <p:nvSpPr>
          <p:cNvPr id="3" name="Rectangle 2"/>
          <p:cNvSpPr/>
          <p:nvPr/>
        </p:nvSpPr>
        <p:spPr>
          <a:xfrm>
            <a:off x="596096" y="1341446"/>
            <a:ext cx="8090704" cy="4373505"/>
          </a:xfrm>
          <a:prstGeom prst="rect">
            <a:avLst/>
          </a:prstGeom>
        </p:spPr>
        <p:txBody>
          <a:bodyPr wrap="square">
            <a:spAutoFit/>
          </a:bodyPr>
          <a:lstStyle/>
          <a:p>
            <a:pPr marL="342900" lvl="0" indent="-342900" algn="just">
              <a:lnSpc>
                <a:spcPct val="107000"/>
              </a:lnSpc>
              <a:spcAft>
                <a:spcPts val="0"/>
              </a:spcAft>
              <a:buFont typeface="Courier New" panose="02070309020205020404" pitchFamily="49" charset="0"/>
              <a:buChar char="o"/>
            </a:pPr>
            <a:r>
              <a:rPr lang="en-GB" sz="2000" dirty="0">
                <a:ea typeface="Calibri" panose="020F0502020204030204" pitchFamily="34" charset="0"/>
                <a:cs typeface="Times New Roman" panose="02020603050405020304" pitchFamily="18" charset="0"/>
              </a:rPr>
              <a:t>Small indivisible hard ball models (J. Dalton)</a:t>
            </a: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ourier New" panose="02070309020205020404" pitchFamily="49" charset="0"/>
              <a:buChar char="o"/>
            </a:pPr>
            <a:r>
              <a:rPr lang="en-GB" sz="2000" dirty="0">
                <a:ea typeface="Calibri" panose="020F0502020204030204" pitchFamily="34" charset="0"/>
                <a:cs typeface="Times New Roman" panose="02020603050405020304" pitchFamily="18" charset="0"/>
              </a:rPr>
              <a:t>A solid sphere of positive charge with the electrons structured uniformly in it. (Plum pudding or water melon) model – J.J. Thompson (</a:t>
            </a:r>
            <a:r>
              <a:rPr lang="en-GB" sz="2000" dirty="0">
                <a:solidFill>
                  <a:srgbClr val="FF0000"/>
                </a:solidFill>
                <a:ea typeface="Calibri" panose="020F0502020204030204" pitchFamily="34" charset="0"/>
                <a:cs typeface="Times New Roman" panose="02020603050405020304" pitchFamily="18" charset="0"/>
              </a:rPr>
              <a:t>read on cathode ray experiment</a:t>
            </a:r>
            <a:r>
              <a:rPr lang="en-GB" sz="2000" dirty="0">
                <a:ea typeface="Calibri" panose="020F0502020204030204" pitchFamily="34" charset="0"/>
                <a:cs typeface="Times New Roman" panose="02020603050405020304" pitchFamily="18" charset="0"/>
              </a:rPr>
              <a:t>)</a:t>
            </a: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ourier New" panose="02070309020205020404" pitchFamily="49" charset="0"/>
              <a:buChar char="o"/>
            </a:pPr>
            <a:r>
              <a:rPr lang="en-GB" sz="2000" dirty="0">
                <a:ea typeface="Calibri" panose="020F0502020204030204" pitchFamily="34" charset="0"/>
                <a:cs typeface="Times New Roman" panose="02020603050405020304" pitchFamily="18" charset="0"/>
              </a:rPr>
              <a:t>A massive central nucleus with positive charge having electrons moving in orbit around the nucleus. (Nuclear atom model, Ernest Rutherford) Alpha scattering or Gold foil experiments.</a:t>
            </a: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ourier New" panose="02070309020205020404" pitchFamily="49" charset="0"/>
              <a:buChar char="o"/>
            </a:pPr>
            <a:r>
              <a:rPr lang="en-GB" sz="2000" dirty="0">
                <a:ea typeface="Calibri" panose="020F0502020204030204" pitchFamily="34" charset="0"/>
                <a:cs typeface="Times New Roman" panose="02020603050405020304" pitchFamily="18" charset="0"/>
              </a:rPr>
              <a:t>Planetary model- Neil Bohr (Atomic spectrum)</a:t>
            </a:r>
          </a:p>
          <a:p>
            <a:pPr marL="342900" lvl="0" indent="-342900" algn="just">
              <a:lnSpc>
                <a:spcPct val="107000"/>
              </a:lnSpc>
              <a:spcAft>
                <a:spcPts val="0"/>
              </a:spcAft>
              <a:buFont typeface="+mj-lt"/>
              <a:buAutoNum type="arabicPeriod"/>
            </a:pPr>
            <a:endParaRPr lang="en-GB" sz="2000" dirty="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n-GB" sz="2000" dirty="0">
                <a:ea typeface="Calibri" panose="020F0502020204030204" pitchFamily="34" charset="0"/>
                <a:cs typeface="Times New Roman" panose="02020603050405020304" pitchFamily="18" charset="0"/>
              </a:rPr>
              <a:t>Wave mechanic model- Schrondinger Erwin</a:t>
            </a:r>
            <a:endParaRPr lang="en-GB" sz="2000" dirty="0">
              <a:effectLst/>
              <a:ea typeface="Calibri" panose="020F050202020403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49D68D3-CBD4-4B9D-A189-F3926CC1B0E1}"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6</a:t>
            </a:fld>
            <a:endParaRPr lang="en-US"/>
          </a:p>
        </p:txBody>
      </p:sp>
    </p:spTree>
    <p:extLst>
      <p:ext uri="{BB962C8B-B14F-4D97-AF65-F5344CB8AC3E}">
        <p14:creationId xmlns:p14="http://schemas.microsoft.com/office/powerpoint/2010/main" val="3519546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6613"/>
          </a:xfrm>
        </p:spPr>
        <p:txBody>
          <a:bodyPr/>
          <a:lstStyle/>
          <a:p>
            <a:r>
              <a:rPr lang="en-GB" sz="3600" b="1" dirty="0">
                <a:latin typeface="+mn-lt"/>
                <a:ea typeface="Calibri" panose="020F0502020204030204" pitchFamily="34" charset="0"/>
                <a:cs typeface="Times New Roman" panose="02020603050405020304" pitchFamily="18" charset="0"/>
              </a:rPr>
              <a:t>Wave mechanistic model of the atom</a:t>
            </a:r>
            <a:br>
              <a:rPr lang="en-GB" sz="3600" dirty="0">
                <a:latin typeface="Times New Roman" panose="02020603050405020304" pitchFamily="18" charset="0"/>
                <a:ea typeface="Calibri" panose="020F0502020204030204" pitchFamily="34" charset="0"/>
                <a:cs typeface="Times New Roman" panose="02020603050405020304" pitchFamily="18" charset="0"/>
              </a:rPr>
            </a:br>
            <a:endParaRPr lang="en-GB" sz="3600" dirty="0"/>
          </a:p>
        </p:txBody>
      </p:sp>
      <p:sp>
        <p:nvSpPr>
          <p:cNvPr id="3" name="Rectangle 2"/>
          <p:cNvSpPr/>
          <p:nvPr/>
        </p:nvSpPr>
        <p:spPr>
          <a:xfrm>
            <a:off x="364601" y="1429896"/>
            <a:ext cx="8131215" cy="4001095"/>
          </a:xfrm>
          <a:prstGeom prst="rect">
            <a:avLst/>
          </a:prstGeom>
        </p:spPr>
        <p:txBody>
          <a:bodyPr wrap="square">
            <a:spAutoFit/>
          </a:bodyPr>
          <a:lstStyle/>
          <a:p>
            <a:pPr marL="450215" algn="just">
              <a:lnSpc>
                <a:spcPct val="107000"/>
              </a:lnSpc>
              <a:spcAft>
                <a:spcPts val="800"/>
              </a:spcAft>
            </a:pPr>
            <a:r>
              <a:rPr lang="en-GB" sz="2000" dirty="0">
                <a:ea typeface="Calibri" panose="020F0502020204030204" pitchFamily="34" charset="0"/>
                <a:cs typeface="Times New Roman" panose="02020603050405020304" pitchFamily="18" charset="0"/>
              </a:rPr>
              <a:t>Bohr’s atomic model could not account for the line spectra of elements bigger than hydrogen. </a:t>
            </a:r>
          </a:p>
          <a:p>
            <a:pPr marL="450215" algn="just">
              <a:lnSpc>
                <a:spcPct val="107000"/>
              </a:lnSpc>
              <a:spcAft>
                <a:spcPts val="800"/>
              </a:spcAft>
            </a:pPr>
            <a:endParaRPr lang="en-GB" sz="2000" dirty="0">
              <a:ea typeface="Calibri" panose="020F0502020204030204" pitchFamily="34" charset="0"/>
              <a:cs typeface="Times New Roman" panose="02020603050405020304" pitchFamily="18" charset="0"/>
            </a:endParaRPr>
          </a:p>
          <a:p>
            <a:pPr marL="450215" algn="just">
              <a:lnSpc>
                <a:spcPct val="107000"/>
              </a:lnSpc>
              <a:spcAft>
                <a:spcPts val="800"/>
              </a:spcAft>
            </a:pPr>
            <a:r>
              <a:rPr lang="en-GB" sz="2000" dirty="0">
                <a:ea typeface="Calibri" panose="020F0502020204030204" pitchFamily="34" charset="0"/>
                <a:cs typeface="Times New Roman" panose="02020603050405020304" pitchFamily="18" charset="0"/>
              </a:rPr>
              <a:t>Louis de Broglie suggested that apart from electrons having a particulate nature, it can also have some wave properties. </a:t>
            </a:r>
          </a:p>
          <a:p>
            <a:pPr marL="450215" algn="just">
              <a:lnSpc>
                <a:spcPct val="107000"/>
              </a:lnSpc>
              <a:spcAft>
                <a:spcPts val="800"/>
              </a:spcAft>
            </a:pPr>
            <a:endParaRPr lang="en-GB" sz="2000" dirty="0">
              <a:ea typeface="Calibri" panose="020F0502020204030204" pitchFamily="34" charset="0"/>
              <a:cs typeface="Times New Roman" panose="02020603050405020304" pitchFamily="18" charset="0"/>
            </a:endParaRPr>
          </a:p>
          <a:p>
            <a:pPr marL="450215" algn="just">
              <a:lnSpc>
                <a:spcPct val="107000"/>
              </a:lnSpc>
              <a:spcAft>
                <a:spcPts val="800"/>
              </a:spcAft>
            </a:pPr>
            <a:r>
              <a:rPr lang="en-GB" sz="2000" dirty="0">
                <a:ea typeface="Calibri" panose="020F0502020204030204" pitchFamily="34" charset="0"/>
                <a:cs typeface="Times New Roman" panose="02020603050405020304" pitchFamily="18" charset="0"/>
              </a:rPr>
              <a:t>He then formulated an equation which took account of this wave-particle dual nature of an electron. </a:t>
            </a:r>
          </a:p>
          <a:p>
            <a:pPr marL="450215" algn="just">
              <a:lnSpc>
                <a:spcPct val="107000"/>
              </a:lnSpc>
              <a:spcAft>
                <a:spcPts val="800"/>
              </a:spcAft>
            </a:pPr>
            <a:endParaRPr lang="en-GB" sz="2000" dirty="0">
              <a:ea typeface="Calibri" panose="020F0502020204030204" pitchFamily="34" charset="0"/>
              <a:cs typeface="Times New Roman" panose="02020603050405020304" pitchFamily="18" charset="0"/>
            </a:endParaRPr>
          </a:p>
          <a:p>
            <a:pPr marL="450215" algn="just">
              <a:lnSpc>
                <a:spcPct val="107000"/>
              </a:lnSpc>
              <a:spcAft>
                <a:spcPts val="800"/>
              </a:spcAft>
            </a:pPr>
            <a:r>
              <a:rPr lang="en-GB" sz="2000" dirty="0">
                <a:ea typeface="Calibri" panose="020F0502020204030204" pitchFamily="34" charset="0"/>
                <a:cs typeface="Times New Roman" panose="02020603050405020304" pitchFamily="18" charset="0"/>
              </a:rPr>
              <a:t>Thus, taking electrons, they can have both momentum and wavelength. </a:t>
            </a:r>
            <a:endParaRPr lang="en-GB" sz="2000" dirty="0">
              <a:effectLst/>
              <a:ea typeface="Calibri" panose="020F050202020403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13BD0A1-39BD-404B-A6A8-8F917A5C1502}"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7</a:t>
            </a:fld>
            <a:endParaRPr lang="en-US"/>
          </a:p>
        </p:txBody>
      </p:sp>
    </p:spTree>
    <p:extLst>
      <p:ext uri="{BB962C8B-B14F-4D97-AF65-F5344CB8AC3E}">
        <p14:creationId xmlns:p14="http://schemas.microsoft.com/office/powerpoint/2010/main" val="3770361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7751" y="623517"/>
            <a:ext cx="8374283" cy="5091650"/>
          </a:xfrm>
          <a:prstGeom prst="rect">
            <a:avLst/>
          </a:prstGeom>
        </p:spPr>
        <p:txBody>
          <a:bodyPr wrap="square">
            <a:spAutoFit/>
          </a:bodyPr>
          <a:lstStyle/>
          <a:p>
            <a:pPr marL="450215" algn="just">
              <a:lnSpc>
                <a:spcPct val="107000"/>
              </a:lnSpc>
              <a:spcAft>
                <a:spcPts val="800"/>
              </a:spcAft>
            </a:pPr>
            <a:r>
              <a:rPr lang="en-GB" sz="2000" dirty="0">
                <a:ea typeface="Calibri" panose="020F0502020204030204" pitchFamily="34" charset="0"/>
                <a:cs typeface="Times New Roman" panose="02020603050405020304" pitchFamily="18" charset="0"/>
              </a:rPr>
              <a:t>For a sub-atomic particle, it would not be possible to know its position (wavelength) and momentum at the same time.</a:t>
            </a:r>
          </a:p>
          <a:p>
            <a:pPr marL="450215" algn="just">
              <a:lnSpc>
                <a:spcPct val="107000"/>
              </a:lnSpc>
              <a:spcAft>
                <a:spcPts val="800"/>
              </a:spcAft>
            </a:pPr>
            <a:endParaRPr lang="en-GB" sz="1200" dirty="0">
              <a:latin typeface="Times New Roman" panose="02020603050405020304" pitchFamily="18" charset="0"/>
              <a:ea typeface="Calibri" panose="020F0502020204030204" pitchFamily="34" charset="0"/>
              <a:cs typeface="Times New Roman" panose="02020603050405020304" pitchFamily="18" charset="0"/>
            </a:endParaRPr>
          </a:p>
          <a:p>
            <a:pPr marL="450215" algn="just">
              <a:lnSpc>
                <a:spcPct val="107000"/>
              </a:lnSpc>
              <a:spcAft>
                <a:spcPts val="800"/>
              </a:spcAft>
            </a:pPr>
            <a:endParaRPr lang="en-GB" sz="2400" b="1" dirty="0">
              <a:ea typeface="Calibri" panose="020F0502020204030204" pitchFamily="34" charset="0"/>
              <a:cs typeface="Times New Roman" panose="02020603050405020304" pitchFamily="18" charset="0"/>
            </a:endParaRPr>
          </a:p>
          <a:p>
            <a:pPr marL="450215" algn="just">
              <a:lnSpc>
                <a:spcPct val="107000"/>
              </a:lnSpc>
              <a:spcAft>
                <a:spcPts val="800"/>
              </a:spcAft>
            </a:pPr>
            <a:r>
              <a:rPr lang="en-GB" sz="2400" b="1" dirty="0">
                <a:ea typeface="Calibri" panose="020F0502020204030204" pitchFamily="34" charset="0"/>
                <a:cs typeface="Times New Roman" panose="02020603050405020304" pitchFamily="18" charset="0"/>
              </a:rPr>
              <a:t>Postulations</a:t>
            </a:r>
          </a:p>
          <a:p>
            <a:pPr marL="450215" algn="just">
              <a:lnSpc>
                <a:spcPct val="107000"/>
              </a:lnSpc>
              <a:spcAft>
                <a:spcPts val="800"/>
              </a:spcAft>
            </a:pPr>
            <a:r>
              <a:rPr lang="en-GB" sz="2000" dirty="0">
                <a:ea typeface="Calibri" panose="020F0502020204030204" pitchFamily="34" charset="0"/>
                <a:cs typeface="Times New Roman" panose="02020603050405020304" pitchFamily="18" charset="0"/>
              </a:rPr>
              <a:t>The answer was in the “Uncertainty principle” which states that it is difficult to determine the position and momentum of an electron at the same time (this was by Werner Heisenberg).</a:t>
            </a:r>
          </a:p>
          <a:p>
            <a:pPr marL="450215" algn="just">
              <a:lnSpc>
                <a:spcPct val="107000"/>
              </a:lnSpc>
              <a:spcAft>
                <a:spcPts val="800"/>
              </a:spcAft>
            </a:pPr>
            <a:endParaRPr lang="en-GB" sz="2000" dirty="0">
              <a:ea typeface="Calibri" panose="020F0502020204030204" pitchFamily="34" charset="0"/>
              <a:cs typeface="Times New Roman" panose="02020603050405020304" pitchFamily="18" charset="0"/>
            </a:endParaRPr>
          </a:p>
          <a:p>
            <a:pPr marL="450215" algn="just">
              <a:lnSpc>
                <a:spcPct val="107000"/>
              </a:lnSpc>
              <a:spcAft>
                <a:spcPts val="800"/>
              </a:spcAft>
            </a:pPr>
            <a:endParaRPr lang="en-GB" sz="2000" dirty="0">
              <a:ea typeface="Calibri" panose="020F0502020204030204" pitchFamily="34" charset="0"/>
              <a:cs typeface="Times New Roman" panose="02020603050405020304" pitchFamily="18" charset="0"/>
            </a:endParaRPr>
          </a:p>
          <a:p>
            <a:pPr marL="450215" algn="just">
              <a:lnSpc>
                <a:spcPct val="107000"/>
              </a:lnSpc>
              <a:spcAft>
                <a:spcPts val="800"/>
              </a:spcAft>
            </a:pPr>
            <a:r>
              <a:rPr lang="en-GB" sz="2000" dirty="0">
                <a:ea typeface="Calibri" panose="020F0502020204030204" pitchFamily="34" charset="0"/>
                <a:cs typeface="Times New Roman" panose="02020603050405020304" pitchFamily="18" charset="0"/>
              </a:rPr>
              <a:t>Erwin Schrodinger combined de Broglie’s equation with other equations for wave motion to derive a new equation (Schrödinger equation) to describe the behaviour of an electron in a hydrogen atom. </a:t>
            </a:r>
          </a:p>
        </p:txBody>
      </p:sp>
      <p:sp>
        <p:nvSpPr>
          <p:cNvPr id="4" name="Rectangle 3"/>
          <p:cNvSpPr/>
          <p:nvPr/>
        </p:nvSpPr>
        <p:spPr>
          <a:xfrm>
            <a:off x="854581" y="161852"/>
            <a:ext cx="1253869" cy="461665"/>
          </a:xfrm>
          <a:prstGeom prst="rect">
            <a:avLst/>
          </a:prstGeom>
        </p:spPr>
        <p:txBody>
          <a:bodyPr wrap="none">
            <a:spAutoFit/>
          </a:bodyPr>
          <a:lstStyle/>
          <a:p>
            <a:r>
              <a:rPr lang="en-GB" sz="2400" b="1" dirty="0">
                <a:ea typeface="Calibri" panose="020F0502020204030204" pitchFamily="34" charset="0"/>
                <a:cs typeface="Times New Roman" panose="02020603050405020304" pitchFamily="18" charset="0"/>
              </a:rPr>
              <a:t>Problem</a:t>
            </a:r>
            <a:endParaRPr lang="en-GB" sz="2400" b="1" dirty="0"/>
          </a:p>
        </p:txBody>
      </p:sp>
      <p:sp>
        <p:nvSpPr>
          <p:cNvPr id="2" name="Date Placeholder 1"/>
          <p:cNvSpPr>
            <a:spLocks noGrp="1"/>
          </p:cNvSpPr>
          <p:nvPr>
            <p:ph type="dt" sz="half" idx="10"/>
          </p:nvPr>
        </p:nvSpPr>
        <p:spPr/>
        <p:txBody>
          <a:bodyPr/>
          <a:lstStyle/>
          <a:p>
            <a:fld id="{1F2C6B42-B165-4BBB-85D6-271670FE1500}" type="datetime1">
              <a:rPr lang="en-US" smtClean="0"/>
              <a:t>2/1/2021</a:t>
            </a:fld>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8</a:t>
            </a:fld>
            <a:endParaRPr lang="en-US"/>
          </a:p>
        </p:txBody>
      </p:sp>
    </p:spTree>
    <p:extLst>
      <p:ext uri="{BB962C8B-B14F-4D97-AF65-F5344CB8AC3E}">
        <p14:creationId xmlns:p14="http://schemas.microsoft.com/office/powerpoint/2010/main" val="180222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7279" y="748129"/>
            <a:ext cx="8189089" cy="4842672"/>
          </a:xfrm>
          <a:prstGeom prst="rect">
            <a:avLst/>
          </a:prstGeom>
        </p:spPr>
        <p:txBody>
          <a:bodyPr wrap="square">
            <a:spAutoFit/>
          </a:bodyPr>
          <a:lstStyle/>
          <a:p>
            <a:pPr marL="450215" lvl="0" algn="just">
              <a:lnSpc>
                <a:spcPct val="107000"/>
              </a:lnSpc>
              <a:spcAft>
                <a:spcPts val="800"/>
              </a:spcAft>
            </a:pPr>
            <a:r>
              <a:rPr lang="en-GB" sz="2000" dirty="0">
                <a:solidFill>
                  <a:prstClr val="black"/>
                </a:solidFill>
                <a:ea typeface="Calibri" panose="020F0502020204030204" pitchFamily="34" charset="0"/>
                <a:cs typeface="Times New Roman" panose="02020603050405020304" pitchFamily="18" charset="0"/>
              </a:rPr>
              <a:t>The equation is very complicated for more than one electron. </a:t>
            </a:r>
          </a:p>
          <a:p>
            <a:pPr marL="450215" lvl="0" algn="just">
              <a:lnSpc>
                <a:spcPct val="107000"/>
              </a:lnSpc>
              <a:spcAft>
                <a:spcPts val="800"/>
              </a:spcAft>
            </a:pPr>
            <a:endParaRPr lang="en-GB" sz="2000" dirty="0">
              <a:solidFill>
                <a:prstClr val="black"/>
              </a:solidFill>
              <a:ea typeface="Calibri" panose="020F0502020204030204" pitchFamily="34" charset="0"/>
              <a:cs typeface="Times New Roman" panose="02020603050405020304" pitchFamily="18" charset="0"/>
            </a:endParaRPr>
          </a:p>
          <a:p>
            <a:pPr marL="450215" lvl="0" algn="just">
              <a:lnSpc>
                <a:spcPct val="107000"/>
              </a:lnSpc>
              <a:spcAft>
                <a:spcPts val="800"/>
              </a:spcAft>
            </a:pPr>
            <a:r>
              <a:rPr lang="en-GB" sz="2000" dirty="0">
                <a:solidFill>
                  <a:prstClr val="black"/>
                </a:solidFill>
                <a:ea typeface="Calibri" panose="020F0502020204030204" pitchFamily="34" charset="0"/>
                <a:cs typeface="Times New Roman" panose="02020603050405020304" pitchFamily="18" charset="0"/>
              </a:rPr>
              <a:t>The solutions of the equations are the wave functions, Psi (ψ). </a:t>
            </a:r>
          </a:p>
          <a:p>
            <a:pPr marL="450215" lvl="0" algn="just">
              <a:lnSpc>
                <a:spcPct val="107000"/>
              </a:lnSpc>
              <a:spcAft>
                <a:spcPts val="800"/>
              </a:spcAft>
            </a:pPr>
            <a:endParaRPr lang="en-GB" sz="2000" dirty="0">
              <a:solidFill>
                <a:prstClr val="black"/>
              </a:solidFill>
              <a:ea typeface="Calibri" panose="020F0502020204030204" pitchFamily="34" charset="0"/>
              <a:cs typeface="Times New Roman" panose="02020603050405020304" pitchFamily="18" charset="0"/>
            </a:endParaRPr>
          </a:p>
          <a:p>
            <a:pPr marL="450215" lvl="0" algn="just">
              <a:lnSpc>
                <a:spcPct val="107000"/>
              </a:lnSpc>
              <a:spcAft>
                <a:spcPts val="800"/>
              </a:spcAft>
            </a:pPr>
            <a:r>
              <a:rPr lang="en-GB" sz="2000" b="1" dirty="0">
                <a:solidFill>
                  <a:prstClr val="black"/>
                </a:solidFill>
                <a:ea typeface="Calibri" panose="020F0502020204030204" pitchFamily="34" charset="0"/>
                <a:cs typeface="Times New Roman" panose="02020603050405020304" pitchFamily="18" charset="0"/>
              </a:rPr>
              <a:t>The square of the wave function (ψ</a:t>
            </a:r>
            <a:r>
              <a:rPr lang="en-GB" sz="2000" b="1" baseline="30000" dirty="0">
                <a:solidFill>
                  <a:prstClr val="black"/>
                </a:solidFill>
                <a:ea typeface="Calibri" panose="020F0502020204030204" pitchFamily="34" charset="0"/>
                <a:cs typeface="Times New Roman" panose="02020603050405020304" pitchFamily="18" charset="0"/>
              </a:rPr>
              <a:t>2</a:t>
            </a:r>
            <a:r>
              <a:rPr lang="en-GB" sz="2000" b="1" dirty="0">
                <a:solidFill>
                  <a:prstClr val="black"/>
                </a:solidFill>
                <a:ea typeface="Calibri" panose="020F0502020204030204" pitchFamily="34" charset="0"/>
                <a:cs typeface="Times New Roman" panose="02020603050405020304" pitchFamily="18" charset="0"/>
              </a:rPr>
              <a:t>) is a mathematical expression of the probability of finding an electron in a small volume that varies from place to place.</a:t>
            </a:r>
            <a:r>
              <a:rPr lang="en-GB" sz="2000" dirty="0">
                <a:solidFill>
                  <a:prstClr val="black"/>
                </a:solidFill>
                <a:ea typeface="Calibri" panose="020F0502020204030204" pitchFamily="34" charset="0"/>
                <a:cs typeface="Times New Roman" panose="02020603050405020304" pitchFamily="18" charset="0"/>
              </a:rPr>
              <a:t> </a:t>
            </a:r>
          </a:p>
          <a:p>
            <a:pPr marL="450215" lvl="0" algn="just">
              <a:lnSpc>
                <a:spcPct val="107000"/>
              </a:lnSpc>
              <a:spcAft>
                <a:spcPts val="800"/>
              </a:spcAft>
            </a:pPr>
            <a:endParaRPr lang="en-GB" sz="2000" dirty="0">
              <a:solidFill>
                <a:prstClr val="black"/>
              </a:solidFill>
              <a:ea typeface="Calibri" panose="020F0502020204030204" pitchFamily="34" charset="0"/>
              <a:cs typeface="Times New Roman" panose="02020603050405020304" pitchFamily="18" charset="0"/>
            </a:endParaRPr>
          </a:p>
          <a:p>
            <a:pPr marL="450215" lvl="0" algn="just">
              <a:lnSpc>
                <a:spcPct val="107000"/>
              </a:lnSpc>
              <a:spcAft>
                <a:spcPts val="800"/>
              </a:spcAft>
            </a:pPr>
            <a:r>
              <a:rPr lang="en-GB" sz="2000" dirty="0">
                <a:solidFill>
                  <a:prstClr val="black"/>
                </a:solidFill>
                <a:ea typeface="Calibri" panose="020F0502020204030204" pitchFamily="34" charset="0"/>
                <a:cs typeface="Times New Roman" panose="02020603050405020304" pitchFamily="18" charset="0"/>
              </a:rPr>
              <a:t>In atoms the wave function are called </a:t>
            </a:r>
            <a:r>
              <a:rPr lang="en-GB" sz="2000" b="1" dirty="0">
                <a:solidFill>
                  <a:prstClr val="black"/>
                </a:solidFill>
                <a:ea typeface="Calibri" panose="020F0502020204030204" pitchFamily="34" charset="0"/>
                <a:cs typeface="Times New Roman" panose="02020603050405020304" pitchFamily="18" charset="0"/>
              </a:rPr>
              <a:t>orbitals</a:t>
            </a:r>
            <a:r>
              <a:rPr lang="en-GB" sz="2000" dirty="0">
                <a:solidFill>
                  <a:prstClr val="black"/>
                </a:solidFill>
                <a:ea typeface="Calibri" panose="020F0502020204030204" pitchFamily="34" charset="0"/>
                <a:cs typeface="Times New Roman" panose="02020603050405020304" pitchFamily="18" charset="0"/>
              </a:rPr>
              <a:t>. </a:t>
            </a:r>
          </a:p>
          <a:p>
            <a:pPr marL="450215" lvl="0" algn="just">
              <a:lnSpc>
                <a:spcPct val="107000"/>
              </a:lnSpc>
              <a:spcAft>
                <a:spcPts val="800"/>
              </a:spcAft>
            </a:pPr>
            <a:endParaRPr lang="en-GB" sz="2000" dirty="0">
              <a:solidFill>
                <a:prstClr val="black"/>
              </a:solidFill>
              <a:ea typeface="Calibri" panose="020F0502020204030204" pitchFamily="34" charset="0"/>
              <a:cs typeface="Times New Roman" panose="02020603050405020304" pitchFamily="18" charset="0"/>
            </a:endParaRPr>
          </a:p>
          <a:p>
            <a:pPr marL="450215" lvl="0" algn="just">
              <a:lnSpc>
                <a:spcPct val="107000"/>
              </a:lnSpc>
              <a:spcAft>
                <a:spcPts val="800"/>
              </a:spcAft>
            </a:pPr>
            <a:r>
              <a:rPr lang="en-GB" sz="2000" b="1" dirty="0">
                <a:solidFill>
                  <a:prstClr val="black"/>
                </a:solidFill>
                <a:ea typeface="Calibri" panose="020F0502020204030204" pitchFamily="34" charset="0"/>
                <a:cs typeface="Times New Roman" panose="02020603050405020304" pitchFamily="18" charset="0"/>
              </a:rPr>
              <a:t>An orbital can be defined as a volume of space around the nucleus within which there is 95% probability of finding an electron.</a:t>
            </a:r>
          </a:p>
        </p:txBody>
      </p:sp>
      <p:sp>
        <p:nvSpPr>
          <p:cNvPr id="2" name="Date Placeholder 1"/>
          <p:cNvSpPr>
            <a:spLocks noGrp="1"/>
          </p:cNvSpPr>
          <p:nvPr>
            <p:ph type="dt" sz="half" idx="10"/>
          </p:nvPr>
        </p:nvSpPr>
        <p:spPr/>
        <p:txBody>
          <a:bodyPr/>
          <a:lstStyle/>
          <a:p>
            <a:fld id="{34490113-2418-4D82-94B4-6CC0DA5BD76E}" type="datetime1">
              <a:rPr lang="en-US" smtClean="0"/>
              <a:t>2/1/2021</a:t>
            </a:fld>
            <a:endParaRPr lang="en-US"/>
          </a:p>
        </p:txBody>
      </p:sp>
      <p:sp>
        <p:nvSpPr>
          <p:cNvPr id="4" name="Slide Number Placeholder 3"/>
          <p:cNvSpPr>
            <a:spLocks noGrp="1"/>
          </p:cNvSpPr>
          <p:nvPr>
            <p:ph type="sldNum" sz="quarter" idx="12"/>
          </p:nvPr>
        </p:nvSpPr>
        <p:spPr/>
        <p:txBody>
          <a:bodyPr/>
          <a:lstStyle/>
          <a:p>
            <a:fld id="{F4801FD5-11B4-DE43-ACA2-E85EEB9A6F9C}" type="slidenum">
              <a:rPr lang="en-US" smtClean="0"/>
              <a:t>9</a:t>
            </a:fld>
            <a:endParaRPr lang="en-US"/>
          </a:p>
        </p:txBody>
      </p:sp>
    </p:spTree>
    <p:extLst>
      <p:ext uri="{BB962C8B-B14F-4D97-AF65-F5344CB8AC3E}">
        <p14:creationId xmlns:p14="http://schemas.microsoft.com/office/powerpoint/2010/main" val="878112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NUST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2049</TotalTime>
  <Words>1626</Words>
  <Application>Microsoft Office PowerPoint</Application>
  <PresentationFormat>On-screen Show (4:3)</PresentationFormat>
  <Paragraphs>436</Paragraphs>
  <Slides>24</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2</vt:i4>
      </vt:variant>
      <vt:variant>
        <vt:lpstr>Slide Titles</vt:lpstr>
      </vt:variant>
      <vt:variant>
        <vt:i4>24</vt:i4>
      </vt:variant>
    </vt:vector>
  </HeadingPairs>
  <TitlesOfParts>
    <vt:vector size="34" baseType="lpstr">
      <vt:lpstr>Arial</vt:lpstr>
      <vt:lpstr>Calibri</vt:lpstr>
      <vt:lpstr>Cambria Math</vt:lpstr>
      <vt:lpstr>Courier New</vt:lpstr>
      <vt:lpstr>Helvetica</vt:lpstr>
      <vt:lpstr>Times New Roman</vt:lpstr>
      <vt:lpstr>Office Theme</vt:lpstr>
      <vt:lpstr>KNUST Powerpoint Template</vt:lpstr>
      <vt:lpstr>Документ</vt:lpstr>
      <vt:lpstr>Package</vt:lpstr>
      <vt:lpstr>COVID-19 AWARENESS</vt:lpstr>
      <vt:lpstr>   </vt:lpstr>
      <vt:lpstr>Early theories about atoms  </vt:lpstr>
      <vt:lpstr>Dalton’s theory  </vt:lpstr>
      <vt:lpstr>Incorrect aspect of the postulate  </vt:lpstr>
      <vt:lpstr>Models of atomic structure </vt:lpstr>
      <vt:lpstr>Wave mechanistic model of the atom </vt:lpstr>
      <vt:lpstr>PowerPoint Presentation</vt:lpstr>
      <vt:lpstr>PowerPoint Presentation</vt:lpstr>
      <vt:lpstr>Quantum numbers  </vt:lpstr>
      <vt:lpstr>PowerPoint Presentation</vt:lpstr>
      <vt:lpstr>PowerPoint Presentation</vt:lpstr>
      <vt:lpstr>PowerPoint Presentation</vt:lpstr>
      <vt:lpstr>Example</vt:lpstr>
      <vt:lpstr>Summary</vt:lpstr>
      <vt:lpstr>Electronic configuration </vt:lpstr>
      <vt:lpstr>PowerPoint Presentation</vt:lpstr>
      <vt:lpstr>PowerPoint Presentation</vt:lpstr>
      <vt:lpstr>PowerPoint Presentation</vt:lpstr>
      <vt:lpstr>PowerPoint Presentation</vt:lpstr>
      <vt:lpstr>Relevant E-books</vt:lpstr>
      <vt:lpstr>Question Time</vt:lpstr>
      <vt:lpstr>Assignment One</vt:lpstr>
      <vt:lpstr>Assignment One</vt:lpstr>
    </vt:vector>
  </TitlesOfParts>
  <Company>UPK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KNUST Press</dc:creator>
  <cp:lastModifiedBy>Dennis Owusu</cp:lastModifiedBy>
  <cp:revision>37</cp:revision>
  <dcterms:created xsi:type="dcterms:W3CDTF">2016-11-07T15:28:41Z</dcterms:created>
  <dcterms:modified xsi:type="dcterms:W3CDTF">2021-02-01T11:11:53Z</dcterms:modified>
</cp:coreProperties>
</file>